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57" r:id="rId4"/>
    <p:sldId id="259" r:id="rId5"/>
    <p:sldId id="278" r:id="rId6"/>
    <p:sldId id="260" r:id="rId7"/>
    <p:sldId id="261" r:id="rId8"/>
    <p:sldId id="262" r:id="rId9"/>
    <p:sldId id="275" r:id="rId10"/>
    <p:sldId id="276" r:id="rId11"/>
    <p:sldId id="279" r:id="rId12"/>
    <p:sldId id="263" r:id="rId13"/>
    <p:sldId id="280" r:id="rId14"/>
    <p:sldId id="264" r:id="rId15"/>
    <p:sldId id="265" r:id="rId16"/>
    <p:sldId id="281" r:id="rId17"/>
    <p:sldId id="266" r:id="rId18"/>
    <p:sldId id="282" r:id="rId19"/>
    <p:sldId id="267" r:id="rId20"/>
    <p:sldId id="268" r:id="rId21"/>
    <p:sldId id="283" r:id="rId22"/>
    <p:sldId id="269" r:id="rId23"/>
    <p:sldId id="284" r:id="rId24"/>
    <p:sldId id="270" r:id="rId25"/>
    <p:sldId id="272" r:id="rId26"/>
    <p:sldId id="271" r:id="rId27"/>
    <p:sldId id="273" r:id="rId28"/>
    <p:sldId id="285" r:id="rId29"/>
    <p:sldId id="274" r:id="rId30"/>
    <p:sldId id="286" r:id="rId31"/>
    <p:sldId id="28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D5EA"/>
    <a:srgbClr val="E9EB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5AF8AF-853C-484E-A3E0-00E421A0B725}" v="215" dt="2022-07-28T21:01:21.134"/>
    <p1510:client id="{625D6C71-9EC0-42AE-B69D-EED66E29B300}" v="18" dt="2022-07-29T19:43:22.161"/>
    <p1510:client id="{B1049695-B391-4A00-9C56-9F6B8E1CEDCC}" v="92" dt="2022-07-29T19:37:47.2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0" d="100"/>
          <a:sy n="110" d="100"/>
        </p:scale>
        <p:origin x="55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leman, Rebecca (CFPB)" userId="dec9c51d-1eae-438b-bff8-40b6e7b459b2" providerId="ADAL" clId="{B1049695-B391-4A00-9C56-9F6B8E1CEDCC}"/>
    <pc:docChg chg="undo redo custSel addSld modSld sldOrd">
      <pc:chgData name="Coleman, Rebecca (CFPB)" userId="dec9c51d-1eae-438b-bff8-40b6e7b459b2" providerId="ADAL" clId="{B1049695-B391-4A00-9C56-9F6B8E1CEDCC}" dt="2022-07-29T19:38:17.341" v="12275" actId="1076"/>
      <pc:docMkLst>
        <pc:docMk/>
      </pc:docMkLst>
      <pc:sldChg chg="addSp delSp modSp mod">
        <pc:chgData name="Coleman, Rebecca (CFPB)" userId="dec9c51d-1eae-438b-bff8-40b6e7b459b2" providerId="ADAL" clId="{B1049695-B391-4A00-9C56-9F6B8E1CEDCC}" dt="2022-07-29T19:02:52.382" v="11991" actId="1076"/>
        <pc:sldMkLst>
          <pc:docMk/>
          <pc:sldMk cId="1519198599" sldId="257"/>
        </pc:sldMkLst>
        <pc:spChg chg="del">
          <ac:chgData name="Coleman, Rebecca (CFPB)" userId="dec9c51d-1eae-438b-bff8-40b6e7b459b2" providerId="ADAL" clId="{B1049695-B391-4A00-9C56-9F6B8E1CEDCC}" dt="2022-07-29T17:54:19.867" v="9788" actId="478"/>
          <ac:spMkLst>
            <pc:docMk/>
            <pc:sldMk cId="1519198599" sldId="257"/>
            <ac:spMk id="2" creationId="{65989C62-ACE6-42CC-A5F5-BECAEB418225}"/>
          </ac:spMkLst>
        </pc:spChg>
        <pc:spChg chg="add del mod">
          <ac:chgData name="Coleman, Rebecca (CFPB)" userId="dec9c51d-1eae-438b-bff8-40b6e7b459b2" providerId="ADAL" clId="{B1049695-B391-4A00-9C56-9F6B8E1CEDCC}" dt="2022-07-29T17:54:23.923" v="9789" actId="478"/>
          <ac:spMkLst>
            <pc:docMk/>
            <pc:sldMk cId="1519198599" sldId="257"/>
            <ac:spMk id="4" creationId="{961C19A4-49DE-4029-A322-9EFF212B4A54}"/>
          </ac:spMkLst>
        </pc:spChg>
        <pc:spChg chg="add del mod">
          <ac:chgData name="Coleman, Rebecca (CFPB)" userId="dec9c51d-1eae-438b-bff8-40b6e7b459b2" providerId="ADAL" clId="{B1049695-B391-4A00-9C56-9F6B8E1CEDCC}" dt="2022-07-29T19:00:32.279" v="11953"/>
          <ac:spMkLst>
            <pc:docMk/>
            <pc:sldMk cId="1519198599" sldId="257"/>
            <ac:spMk id="5" creationId="{1F1C5F71-CBA2-4170-A61C-82E1BFBCA78C}"/>
          </ac:spMkLst>
        </pc:spChg>
        <pc:spChg chg="add mod">
          <ac:chgData name="Coleman, Rebecca (CFPB)" userId="dec9c51d-1eae-438b-bff8-40b6e7b459b2" providerId="ADAL" clId="{B1049695-B391-4A00-9C56-9F6B8E1CEDCC}" dt="2022-07-29T19:02:52.382" v="11991" actId="1076"/>
          <ac:spMkLst>
            <pc:docMk/>
            <pc:sldMk cId="1519198599" sldId="257"/>
            <ac:spMk id="6" creationId="{55B3A215-AF9A-4770-83F5-CD0AEA6B4C7A}"/>
          </ac:spMkLst>
        </pc:spChg>
        <pc:graphicFrameChg chg="mod modGraphic">
          <ac:chgData name="Coleman, Rebecca (CFPB)" userId="dec9c51d-1eae-438b-bff8-40b6e7b459b2" providerId="ADAL" clId="{B1049695-B391-4A00-9C56-9F6B8E1CEDCC}" dt="2022-07-29T18:39:55.589" v="11572" actId="114"/>
          <ac:graphicFrameMkLst>
            <pc:docMk/>
            <pc:sldMk cId="1519198599" sldId="257"/>
            <ac:graphicFrameMk id="7" creationId="{FC4F8E82-CB18-482E-8A5E-54D046C3A800}"/>
          </ac:graphicFrameMkLst>
        </pc:graphicFrameChg>
      </pc:sldChg>
      <pc:sldChg chg="addSp delSp modSp mod">
        <pc:chgData name="Coleman, Rebecca (CFPB)" userId="dec9c51d-1eae-438b-bff8-40b6e7b459b2" providerId="ADAL" clId="{B1049695-B391-4A00-9C56-9F6B8E1CEDCC}" dt="2022-07-29T19:03:09.382" v="11995" actId="1076"/>
        <pc:sldMkLst>
          <pc:docMk/>
          <pc:sldMk cId="1346313072" sldId="259"/>
        </pc:sldMkLst>
        <pc:spChg chg="del">
          <ac:chgData name="Coleman, Rebecca (CFPB)" userId="dec9c51d-1eae-438b-bff8-40b6e7b459b2" providerId="ADAL" clId="{B1049695-B391-4A00-9C56-9F6B8E1CEDCC}" dt="2022-07-29T17:54:37.643" v="9792" actId="478"/>
          <ac:spMkLst>
            <pc:docMk/>
            <pc:sldMk cId="1346313072" sldId="259"/>
            <ac:spMk id="2" creationId="{65989C62-ACE6-42CC-A5F5-BECAEB418225}"/>
          </ac:spMkLst>
        </pc:spChg>
        <pc:spChg chg="add del mod">
          <ac:chgData name="Coleman, Rebecca (CFPB)" userId="dec9c51d-1eae-438b-bff8-40b6e7b459b2" providerId="ADAL" clId="{B1049695-B391-4A00-9C56-9F6B8E1CEDCC}" dt="2022-07-29T17:54:39.044" v="9793" actId="478"/>
          <ac:spMkLst>
            <pc:docMk/>
            <pc:sldMk cId="1346313072" sldId="259"/>
            <ac:spMk id="4" creationId="{B9C93ACF-A8C8-4ADF-9A47-8EECA76C4F62}"/>
          </ac:spMkLst>
        </pc:spChg>
        <pc:spChg chg="add mod">
          <ac:chgData name="Coleman, Rebecca (CFPB)" userId="dec9c51d-1eae-438b-bff8-40b6e7b459b2" providerId="ADAL" clId="{B1049695-B391-4A00-9C56-9F6B8E1CEDCC}" dt="2022-07-29T19:03:09.382" v="11995" actId="1076"/>
          <ac:spMkLst>
            <pc:docMk/>
            <pc:sldMk cId="1346313072" sldId="259"/>
            <ac:spMk id="6" creationId="{04622BE5-0F23-422E-B45C-A591832C2306}"/>
          </ac:spMkLst>
        </pc:spChg>
        <pc:graphicFrameChg chg="mod modGraphic">
          <ac:chgData name="Coleman, Rebecca (CFPB)" userId="dec9c51d-1eae-438b-bff8-40b6e7b459b2" providerId="ADAL" clId="{B1049695-B391-4A00-9C56-9F6B8E1CEDCC}" dt="2022-07-29T18:40:18.481" v="11574" actId="113"/>
          <ac:graphicFrameMkLst>
            <pc:docMk/>
            <pc:sldMk cId="1346313072" sldId="259"/>
            <ac:graphicFrameMk id="7" creationId="{FC4F8E82-CB18-482E-8A5E-54D046C3A800}"/>
          </ac:graphicFrameMkLst>
        </pc:graphicFrameChg>
      </pc:sldChg>
      <pc:sldChg chg="addSp delSp modSp mod">
        <pc:chgData name="Coleman, Rebecca (CFPB)" userId="dec9c51d-1eae-438b-bff8-40b6e7b459b2" providerId="ADAL" clId="{B1049695-B391-4A00-9C56-9F6B8E1CEDCC}" dt="2022-07-29T19:03:37.728" v="12007" actId="1076"/>
        <pc:sldMkLst>
          <pc:docMk/>
          <pc:sldMk cId="960823780" sldId="260"/>
        </pc:sldMkLst>
        <pc:spChg chg="del">
          <ac:chgData name="Coleman, Rebecca (CFPB)" userId="dec9c51d-1eae-438b-bff8-40b6e7b459b2" providerId="ADAL" clId="{B1049695-B391-4A00-9C56-9F6B8E1CEDCC}" dt="2022-07-29T17:55:18.907" v="9816" actId="478"/>
          <ac:spMkLst>
            <pc:docMk/>
            <pc:sldMk cId="960823780" sldId="260"/>
            <ac:spMk id="2" creationId="{65989C62-ACE6-42CC-A5F5-BECAEB418225}"/>
          </ac:spMkLst>
        </pc:spChg>
        <pc:spChg chg="add del mod">
          <ac:chgData name="Coleman, Rebecca (CFPB)" userId="dec9c51d-1eae-438b-bff8-40b6e7b459b2" providerId="ADAL" clId="{B1049695-B391-4A00-9C56-9F6B8E1CEDCC}" dt="2022-07-29T17:55:21.411" v="9817" actId="478"/>
          <ac:spMkLst>
            <pc:docMk/>
            <pc:sldMk cId="960823780" sldId="260"/>
            <ac:spMk id="4" creationId="{76CBFAC8-2D5E-4BBD-A3E1-B98F1A3D317E}"/>
          </ac:spMkLst>
        </pc:spChg>
        <pc:spChg chg="add mod">
          <ac:chgData name="Coleman, Rebecca (CFPB)" userId="dec9c51d-1eae-438b-bff8-40b6e7b459b2" providerId="ADAL" clId="{B1049695-B391-4A00-9C56-9F6B8E1CEDCC}" dt="2022-07-29T19:03:37.728" v="12007" actId="1076"/>
          <ac:spMkLst>
            <pc:docMk/>
            <pc:sldMk cId="960823780" sldId="260"/>
            <ac:spMk id="6" creationId="{B4D885A4-281F-4444-B869-A5F4AFAD2600}"/>
          </ac:spMkLst>
        </pc:spChg>
        <pc:graphicFrameChg chg="mod modGraphic">
          <ac:chgData name="Coleman, Rebecca (CFPB)" userId="dec9c51d-1eae-438b-bff8-40b6e7b459b2" providerId="ADAL" clId="{B1049695-B391-4A00-9C56-9F6B8E1CEDCC}" dt="2022-07-29T19:03:18.850" v="11996" actId="14100"/>
          <ac:graphicFrameMkLst>
            <pc:docMk/>
            <pc:sldMk cId="960823780" sldId="260"/>
            <ac:graphicFrameMk id="7" creationId="{FC4F8E82-CB18-482E-8A5E-54D046C3A800}"/>
          </ac:graphicFrameMkLst>
        </pc:graphicFrameChg>
      </pc:sldChg>
      <pc:sldChg chg="addSp delSp modSp mod">
        <pc:chgData name="Coleman, Rebecca (CFPB)" userId="dec9c51d-1eae-438b-bff8-40b6e7b459b2" providerId="ADAL" clId="{B1049695-B391-4A00-9C56-9F6B8E1CEDCC}" dt="2022-07-29T19:04:13.218" v="12022" actId="1076"/>
        <pc:sldMkLst>
          <pc:docMk/>
          <pc:sldMk cId="2149428496" sldId="261"/>
        </pc:sldMkLst>
        <pc:spChg chg="del">
          <ac:chgData name="Coleman, Rebecca (CFPB)" userId="dec9c51d-1eae-438b-bff8-40b6e7b459b2" providerId="ADAL" clId="{B1049695-B391-4A00-9C56-9F6B8E1CEDCC}" dt="2022-07-29T17:55:39.172" v="9819" actId="478"/>
          <ac:spMkLst>
            <pc:docMk/>
            <pc:sldMk cId="2149428496" sldId="261"/>
            <ac:spMk id="2" creationId="{65989C62-ACE6-42CC-A5F5-BECAEB418225}"/>
          </ac:spMkLst>
        </pc:spChg>
        <pc:spChg chg="add del mod">
          <ac:chgData name="Coleman, Rebecca (CFPB)" userId="dec9c51d-1eae-438b-bff8-40b6e7b459b2" providerId="ADAL" clId="{B1049695-B391-4A00-9C56-9F6B8E1CEDCC}" dt="2022-07-29T17:55:42.049" v="9820" actId="478"/>
          <ac:spMkLst>
            <pc:docMk/>
            <pc:sldMk cId="2149428496" sldId="261"/>
            <ac:spMk id="4" creationId="{C0EA36B3-C375-49CC-8C0F-19839B2C34C6}"/>
          </ac:spMkLst>
        </pc:spChg>
        <pc:spChg chg="add del mod">
          <ac:chgData name="Coleman, Rebecca (CFPB)" userId="dec9c51d-1eae-438b-bff8-40b6e7b459b2" providerId="ADAL" clId="{B1049695-B391-4A00-9C56-9F6B8E1CEDCC}" dt="2022-07-29T19:03:52.554" v="12018"/>
          <ac:spMkLst>
            <pc:docMk/>
            <pc:sldMk cId="2149428496" sldId="261"/>
            <ac:spMk id="6" creationId="{FF8B5CDE-DF60-4C0C-B6F9-7DEDC6D3A4A8}"/>
          </ac:spMkLst>
        </pc:spChg>
        <pc:spChg chg="add mod">
          <ac:chgData name="Coleman, Rebecca (CFPB)" userId="dec9c51d-1eae-438b-bff8-40b6e7b459b2" providerId="ADAL" clId="{B1049695-B391-4A00-9C56-9F6B8E1CEDCC}" dt="2022-07-29T19:04:13.218" v="12022" actId="1076"/>
          <ac:spMkLst>
            <pc:docMk/>
            <pc:sldMk cId="2149428496" sldId="261"/>
            <ac:spMk id="8" creationId="{EACB547A-9D4B-4597-9D39-262E55B907F6}"/>
          </ac:spMkLst>
        </pc:spChg>
        <pc:graphicFrameChg chg="mod modGraphic">
          <ac:chgData name="Coleman, Rebecca (CFPB)" userId="dec9c51d-1eae-438b-bff8-40b6e7b459b2" providerId="ADAL" clId="{B1049695-B391-4A00-9C56-9F6B8E1CEDCC}" dt="2022-07-29T19:04:07.094" v="12020" actId="14100"/>
          <ac:graphicFrameMkLst>
            <pc:docMk/>
            <pc:sldMk cId="2149428496" sldId="261"/>
            <ac:graphicFrameMk id="7" creationId="{FC4F8E82-CB18-482E-8A5E-54D046C3A800}"/>
          </ac:graphicFrameMkLst>
        </pc:graphicFrameChg>
      </pc:sldChg>
      <pc:sldChg chg="addSp delSp modSp mod">
        <pc:chgData name="Coleman, Rebecca (CFPB)" userId="dec9c51d-1eae-438b-bff8-40b6e7b459b2" providerId="ADAL" clId="{B1049695-B391-4A00-9C56-9F6B8E1CEDCC}" dt="2022-07-29T19:05:14.262" v="12025" actId="1076"/>
        <pc:sldMkLst>
          <pc:docMk/>
          <pc:sldMk cId="3294143240" sldId="262"/>
        </pc:sldMkLst>
        <pc:spChg chg="del">
          <ac:chgData name="Coleman, Rebecca (CFPB)" userId="dec9c51d-1eae-438b-bff8-40b6e7b459b2" providerId="ADAL" clId="{B1049695-B391-4A00-9C56-9F6B8E1CEDCC}" dt="2022-07-29T17:55:52.997" v="9822" actId="478"/>
          <ac:spMkLst>
            <pc:docMk/>
            <pc:sldMk cId="3294143240" sldId="262"/>
            <ac:spMk id="2" creationId="{65989C62-ACE6-42CC-A5F5-BECAEB418225}"/>
          </ac:spMkLst>
        </pc:spChg>
        <pc:spChg chg="add del mod">
          <ac:chgData name="Coleman, Rebecca (CFPB)" userId="dec9c51d-1eae-438b-bff8-40b6e7b459b2" providerId="ADAL" clId="{B1049695-B391-4A00-9C56-9F6B8E1CEDCC}" dt="2022-07-29T17:55:54.705" v="9823" actId="478"/>
          <ac:spMkLst>
            <pc:docMk/>
            <pc:sldMk cId="3294143240" sldId="262"/>
            <ac:spMk id="4" creationId="{24C06B5B-DFD9-449F-8E73-A57B491F0778}"/>
          </ac:spMkLst>
        </pc:spChg>
        <pc:spChg chg="add mod">
          <ac:chgData name="Coleman, Rebecca (CFPB)" userId="dec9c51d-1eae-438b-bff8-40b6e7b459b2" providerId="ADAL" clId="{B1049695-B391-4A00-9C56-9F6B8E1CEDCC}" dt="2022-07-29T19:05:14.262" v="12025" actId="1076"/>
          <ac:spMkLst>
            <pc:docMk/>
            <pc:sldMk cId="3294143240" sldId="262"/>
            <ac:spMk id="6" creationId="{1DA6F573-FD39-43C6-9C5A-8C1477ED294D}"/>
          </ac:spMkLst>
        </pc:spChg>
        <pc:graphicFrameChg chg="mod modGraphic">
          <ac:chgData name="Coleman, Rebecca (CFPB)" userId="dec9c51d-1eae-438b-bff8-40b6e7b459b2" providerId="ADAL" clId="{B1049695-B391-4A00-9C56-9F6B8E1CEDCC}" dt="2022-07-29T19:05:05.332" v="12023" actId="14100"/>
          <ac:graphicFrameMkLst>
            <pc:docMk/>
            <pc:sldMk cId="3294143240" sldId="262"/>
            <ac:graphicFrameMk id="7" creationId="{FC4F8E82-CB18-482E-8A5E-54D046C3A800}"/>
          </ac:graphicFrameMkLst>
        </pc:graphicFrameChg>
      </pc:sldChg>
      <pc:sldChg chg="addSp delSp modSp mod">
        <pc:chgData name="Coleman, Rebecca (CFPB)" userId="dec9c51d-1eae-438b-bff8-40b6e7b459b2" providerId="ADAL" clId="{B1049695-B391-4A00-9C56-9F6B8E1CEDCC}" dt="2022-07-29T19:11:40.377" v="12096" actId="14100"/>
        <pc:sldMkLst>
          <pc:docMk/>
          <pc:sldMk cId="217753100" sldId="263"/>
        </pc:sldMkLst>
        <pc:spChg chg="del">
          <ac:chgData name="Coleman, Rebecca (CFPB)" userId="dec9c51d-1eae-438b-bff8-40b6e7b459b2" providerId="ADAL" clId="{B1049695-B391-4A00-9C56-9F6B8E1CEDCC}" dt="2022-07-29T17:59:29.202" v="9887" actId="478"/>
          <ac:spMkLst>
            <pc:docMk/>
            <pc:sldMk cId="217753100" sldId="263"/>
            <ac:spMk id="2" creationId="{65989C62-ACE6-42CC-A5F5-BECAEB418225}"/>
          </ac:spMkLst>
        </pc:spChg>
        <pc:spChg chg="add del mod">
          <ac:chgData name="Coleman, Rebecca (CFPB)" userId="dec9c51d-1eae-438b-bff8-40b6e7b459b2" providerId="ADAL" clId="{B1049695-B391-4A00-9C56-9F6B8E1CEDCC}" dt="2022-07-29T17:59:35.109" v="9888" actId="478"/>
          <ac:spMkLst>
            <pc:docMk/>
            <pc:sldMk cId="217753100" sldId="263"/>
            <ac:spMk id="4" creationId="{6793C58F-BFFA-4FF2-98CF-0036F94DD95C}"/>
          </ac:spMkLst>
        </pc:spChg>
        <pc:spChg chg="add mod">
          <ac:chgData name="Coleman, Rebecca (CFPB)" userId="dec9c51d-1eae-438b-bff8-40b6e7b459b2" providerId="ADAL" clId="{B1049695-B391-4A00-9C56-9F6B8E1CEDCC}" dt="2022-07-29T19:11:40.377" v="12096" actId="14100"/>
          <ac:spMkLst>
            <pc:docMk/>
            <pc:sldMk cId="217753100" sldId="263"/>
            <ac:spMk id="6" creationId="{164D5435-667C-484B-9B56-D317B1308B50}"/>
          </ac:spMkLst>
        </pc:spChg>
        <pc:graphicFrameChg chg="mod modGraphic">
          <ac:chgData name="Coleman, Rebecca (CFPB)" userId="dec9c51d-1eae-438b-bff8-40b6e7b459b2" providerId="ADAL" clId="{B1049695-B391-4A00-9C56-9F6B8E1CEDCC}" dt="2022-07-29T18:44:42.883" v="11636" actId="207"/>
          <ac:graphicFrameMkLst>
            <pc:docMk/>
            <pc:sldMk cId="217753100" sldId="263"/>
            <ac:graphicFrameMk id="7" creationId="{FC4F8E82-CB18-482E-8A5E-54D046C3A800}"/>
          </ac:graphicFrameMkLst>
        </pc:graphicFrameChg>
      </pc:sldChg>
      <pc:sldChg chg="addSp delSp modSp mod">
        <pc:chgData name="Coleman, Rebecca (CFPB)" userId="dec9c51d-1eae-438b-bff8-40b6e7b459b2" providerId="ADAL" clId="{B1049695-B391-4A00-9C56-9F6B8E1CEDCC}" dt="2022-07-29T19:07:17.226" v="12051" actId="14100"/>
        <pc:sldMkLst>
          <pc:docMk/>
          <pc:sldMk cId="1081430133" sldId="264"/>
        </pc:sldMkLst>
        <pc:spChg chg="del">
          <ac:chgData name="Coleman, Rebecca (CFPB)" userId="dec9c51d-1eae-438b-bff8-40b6e7b459b2" providerId="ADAL" clId="{B1049695-B391-4A00-9C56-9F6B8E1CEDCC}" dt="2022-07-29T18:00:01.807" v="9908" actId="478"/>
          <ac:spMkLst>
            <pc:docMk/>
            <pc:sldMk cId="1081430133" sldId="264"/>
            <ac:spMk id="2" creationId="{65989C62-ACE6-42CC-A5F5-BECAEB418225}"/>
          </ac:spMkLst>
        </pc:spChg>
        <pc:spChg chg="add del mod">
          <ac:chgData name="Coleman, Rebecca (CFPB)" userId="dec9c51d-1eae-438b-bff8-40b6e7b459b2" providerId="ADAL" clId="{B1049695-B391-4A00-9C56-9F6B8E1CEDCC}" dt="2022-07-29T18:00:04.582" v="9909" actId="478"/>
          <ac:spMkLst>
            <pc:docMk/>
            <pc:sldMk cId="1081430133" sldId="264"/>
            <ac:spMk id="4" creationId="{E5683BBC-CB53-4872-BBEE-586088442D4F}"/>
          </ac:spMkLst>
        </pc:spChg>
        <pc:spChg chg="add mod">
          <ac:chgData name="Coleman, Rebecca (CFPB)" userId="dec9c51d-1eae-438b-bff8-40b6e7b459b2" providerId="ADAL" clId="{B1049695-B391-4A00-9C56-9F6B8E1CEDCC}" dt="2022-07-29T19:07:17.226" v="12051" actId="14100"/>
          <ac:spMkLst>
            <pc:docMk/>
            <pc:sldMk cId="1081430133" sldId="264"/>
            <ac:spMk id="6" creationId="{9E2FCF92-305F-4969-AC6A-3C54807CB0DE}"/>
          </ac:spMkLst>
        </pc:spChg>
        <pc:graphicFrameChg chg="mod modGraphic">
          <ac:chgData name="Coleman, Rebecca (CFPB)" userId="dec9c51d-1eae-438b-bff8-40b6e7b459b2" providerId="ADAL" clId="{B1049695-B391-4A00-9C56-9F6B8E1CEDCC}" dt="2022-07-29T18:46:19.848" v="11811" actId="113"/>
          <ac:graphicFrameMkLst>
            <pc:docMk/>
            <pc:sldMk cId="1081430133" sldId="264"/>
            <ac:graphicFrameMk id="7" creationId="{FC4F8E82-CB18-482E-8A5E-54D046C3A800}"/>
          </ac:graphicFrameMkLst>
        </pc:graphicFrameChg>
      </pc:sldChg>
      <pc:sldChg chg="addSp delSp modSp mod">
        <pc:chgData name="Coleman, Rebecca (CFPB)" userId="dec9c51d-1eae-438b-bff8-40b6e7b459b2" providerId="ADAL" clId="{B1049695-B391-4A00-9C56-9F6B8E1CEDCC}" dt="2022-07-29T19:16:34.946" v="12098" actId="1076"/>
        <pc:sldMkLst>
          <pc:docMk/>
          <pc:sldMk cId="2091975617" sldId="265"/>
        </pc:sldMkLst>
        <pc:spChg chg="del">
          <ac:chgData name="Coleman, Rebecca (CFPB)" userId="dec9c51d-1eae-438b-bff8-40b6e7b459b2" providerId="ADAL" clId="{B1049695-B391-4A00-9C56-9F6B8E1CEDCC}" dt="2022-07-29T18:00:15.577" v="9912" actId="478"/>
          <ac:spMkLst>
            <pc:docMk/>
            <pc:sldMk cId="2091975617" sldId="265"/>
            <ac:spMk id="2" creationId="{65989C62-ACE6-42CC-A5F5-BECAEB418225}"/>
          </ac:spMkLst>
        </pc:spChg>
        <pc:spChg chg="add del mod">
          <ac:chgData name="Coleman, Rebecca (CFPB)" userId="dec9c51d-1eae-438b-bff8-40b6e7b459b2" providerId="ADAL" clId="{B1049695-B391-4A00-9C56-9F6B8E1CEDCC}" dt="2022-07-29T18:00:17.848" v="9913" actId="478"/>
          <ac:spMkLst>
            <pc:docMk/>
            <pc:sldMk cId="2091975617" sldId="265"/>
            <ac:spMk id="4" creationId="{8FF0F0E1-3FC2-4F80-AF90-DF661B0BABA5}"/>
          </ac:spMkLst>
        </pc:spChg>
        <pc:spChg chg="add mod">
          <ac:chgData name="Coleman, Rebecca (CFPB)" userId="dec9c51d-1eae-438b-bff8-40b6e7b459b2" providerId="ADAL" clId="{B1049695-B391-4A00-9C56-9F6B8E1CEDCC}" dt="2022-07-29T19:16:34.946" v="12098" actId="1076"/>
          <ac:spMkLst>
            <pc:docMk/>
            <pc:sldMk cId="2091975617" sldId="265"/>
            <ac:spMk id="6" creationId="{F2D21E11-21AA-416E-91BA-0A11F87BFEC3}"/>
          </ac:spMkLst>
        </pc:spChg>
        <pc:graphicFrameChg chg="mod modGraphic">
          <ac:chgData name="Coleman, Rebecca (CFPB)" userId="dec9c51d-1eae-438b-bff8-40b6e7b459b2" providerId="ADAL" clId="{B1049695-B391-4A00-9C56-9F6B8E1CEDCC}" dt="2022-07-29T18:47:01.989" v="11825" actId="20577"/>
          <ac:graphicFrameMkLst>
            <pc:docMk/>
            <pc:sldMk cId="2091975617" sldId="265"/>
            <ac:graphicFrameMk id="7" creationId="{FC4F8E82-CB18-482E-8A5E-54D046C3A800}"/>
          </ac:graphicFrameMkLst>
        </pc:graphicFrameChg>
      </pc:sldChg>
      <pc:sldChg chg="addSp delSp modSp mod">
        <pc:chgData name="Coleman, Rebecca (CFPB)" userId="dec9c51d-1eae-438b-bff8-40b6e7b459b2" providerId="ADAL" clId="{B1049695-B391-4A00-9C56-9F6B8E1CEDCC}" dt="2022-07-29T19:17:16.492" v="12124" actId="14100"/>
        <pc:sldMkLst>
          <pc:docMk/>
          <pc:sldMk cId="563462682" sldId="266"/>
        </pc:sldMkLst>
        <pc:spChg chg="del">
          <ac:chgData name="Coleman, Rebecca (CFPB)" userId="dec9c51d-1eae-438b-bff8-40b6e7b459b2" providerId="ADAL" clId="{B1049695-B391-4A00-9C56-9F6B8E1CEDCC}" dt="2022-07-29T18:00:59.856" v="9941" actId="478"/>
          <ac:spMkLst>
            <pc:docMk/>
            <pc:sldMk cId="563462682" sldId="266"/>
            <ac:spMk id="2" creationId="{65989C62-ACE6-42CC-A5F5-BECAEB418225}"/>
          </ac:spMkLst>
        </pc:spChg>
        <pc:spChg chg="add del mod">
          <ac:chgData name="Coleman, Rebecca (CFPB)" userId="dec9c51d-1eae-438b-bff8-40b6e7b459b2" providerId="ADAL" clId="{B1049695-B391-4A00-9C56-9F6B8E1CEDCC}" dt="2022-07-29T18:01:02.049" v="9942" actId="478"/>
          <ac:spMkLst>
            <pc:docMk/>
            <pc:sldMk cId="563462682" sldId="266"/>
            <ac:spMk id="4" creationId="{A6D12224-A7EA-47CD-A6F4-590E16B9DC78}"/>
          </ac:spMkLst>
        </pc:spChg>
        <pc:spChg chg="add mod">
          <ac:chgData name="Coleman, Rebecca (CFPB)" userId="dec9c51d-1eae-438b-bff8-40b6e7b459b2" providerId="ADAL" clId="{B1049695-B391-4A00-9C56-9F6B8E1CEDCC}" dt="2022-07-29T19:17:16.492" v="12124" actId="14100"/>
          <ac:spMkLst>
            <pc:docMk/>
            <pc:sldMk cId="563462682" sldId="266"/>
            <ac:spMk id="6" creationId="{E913551D-414C-47AA-9964-3E38A24CD6FE}"/>
          </ac:spMkLst>
        </pc:spChg>
        <pc:graphicFrameChg chg="mod modGraphic">
          <ac:chgData name="Coleman, Rebecca (CFPB)" userId="dec9c51d-1eae-438b-bff8-40b6e7b459b2" providerId="ADAL" clId="{B1049695-B391-4A00-9C56-9F6B8E1CEDCC}" dt="2022-07-29T18:48:34.034" v="11835" actId="207"/>
          <ac:graphicFrameMkLst>
            <pc:docMk/>
            <pc:sldMk cId="563462682" sldId="266"/>
            <ac:graphicFrameMk id="7" creationId="{FC4F8E82-CB18-482E-8A5E-54D046C3A800}"/>
          </ac:graphicFrameMkLst>
        </pc:graphicFrameChg>
      </pc:sldChg>
      <pc:sldChg chg="addSp delSp modSp mod">
        <pc:chgData name="Coleman, Rebecca (CFPB)" userId="dec9c51d-1eae-438b-bff8-40b6e7b459b2" providerId="ADAL" clId="{B1049695-B391-4A00-9C56-9F6B8E1CEDCC}" dt="2022-07-29T19:17:39.778" v="12144" actId="1076"/>
        <pc:sldMkLst>
          <pc:docMk/>
          <pc:sldMk cId="2116772013" sldId="267"/>
        </pc:sldMkLst>
        <pc:spChg chg="del">
          <ac:chgData name="Coleman, Rebecca (CFPB)" userId="dec9c51d-1eae-438b-bff8-40b6e7b459b2" providerId="ADAL" clId="{B1049695-B391-4A00-9C56-9F6B8E1CEDCC}" dt="2022-07-29T18:01:26.658" v="9960" actId="478"/>
          <ac:spMkLst>
            <pc:docMk/>
            <pc:sldMk cId="2116772013" sldId="267"/>
            <ac:spMk id="2" creationId="{65989C62-ACE6-42CC-A5F5-BECAEB418225}"/>
          </ac:spMkLst>
        </pc:spChg>
        <pc:spChg chg="add del mod">
          <ac:chgData name="Coleman, Rebecca (CFPB)" userId="dec9c51d-1eae-438b-bff8-40b6e7b459b2" providerId="ADAL" clId="{B1049695-B391-4A00-9C56-9F6B8E1CEDCC}" dt="2022-07-29T18:01:29.673" v="9961" actId="478"/>
          <ac:spMkLst>
            <pc:docMk/>
            <pc:sldMk cId="2116772013" sldId="267"/>
            <ac:spMk id="4" creationId="{0B626B47-E8FE-462C-A1E9-58F29A1CA9D8}"/>
          </ac:spMkLst>
        </pc:spChg>
        <pc:spChg chg="add mod">
          <ac:chgData name="Coleman, Rebecca (CFPB)" userId="dec9c51d-1eae-438b-bff8-40b6e7b459b2" providerId="ADAL" clId="{B1049695-B391-4A00-9C56-9F6B8E1CEDCC}" dt="2022-07-29T19:17:39.778" v="12144" actId="1076"/>
          <ac:spMkLst>
            <pc:docMk/>
            <pc:sldMk cId="2116772013" sldId="267"/>
            <ac:spMk id="6" creationId="{1641DFD2-A6AD-4B3E-8560-17E51288B30D}"/>
          </ac:spMkLst>
        </pc:spChg>
        <pc:graphicFrameChg chg="mod modGraphic">
          <ac:chgData name="Coleman, Rebecca (CFPB)" userId="dec9c51d-1eae-438b-bff8-40b6e7b459b2" providerId="ADAL" clId="{B1049695-B391-4A00-9C56-9F6B8E1CEDCC}" dt="2022-07-29T18:49:26.892" v="11863" actId="207"/>
          <ac:graphicFrameMkLst>
            <pc:docMk/>
            <pc:sldMk cId="2116772013" sldId="267"/>
            <ac:graphicFrameMk id="7" creationId="{FC4F8E82-CB18-482E-8A5E-54D046C3A800}"/>
          </ac:graphicFrameMkLst>
        </pc:graphicFrameChg>
      </pc:sldChg>
      <pc:sldChg chg="addSp delSp modSp mod">
        <pc:chgData name="Coleman, Rebecca (CFPB)" userId="dec9c51d-1eae-438b-bff8-40b6e7b459b2" providerId="ADAL" clId="{B1049695-B391-4A00-9C56-9F6B8E1CEDCC}" dt="2022-07-29T19:17:56.495" v="12145"/>
        <pc:sldMkLst>
          <pc:docMk/>
          <pc:sldMk cId="2182726354" sldId="268"/>
        </pc:sldMkLst>
        <pc:spChg chg="del">
          <ac:chgData name="Coleman, Rebecca (CFPB)" userId="dec9c51d-1eae-438b-bff8-40b6e7b459b2" providerId="ADAL" clId="{B1049695-B391-4A00-9C56-9F6B8E1CEDCC}" dt="2022-07-29T18:01:42.106" v="9963" actId="478"/>
          <ac:spMkLst>
            <pc:docMk/>
            <pc:sldMk cId="2182726354" sldId="268"/>
            <ac:spMk id="2" creationId="{65989C62-ACE6-42CC-A5F5-BECAEB418225}"/>
          </ac:spMkLst>
        </pc:spChg>
        <pc:spChg chg="add del mod">
          <ac:chgData name="Coleman, Rebecca (CFPB)" userId="dec9c51d-1eae-438b-bff8-40b6e7b459b2" providerId="ADAL" clId="{B1049695-B391-4A00-9C56-9F6B8E1CEDCC}" dt="2022-07-29T18:01:45.849" v="9964" actId="478"/>
          <ac:spMkLst>
            <pc:docMk/>
            <pc:sldMk cId="2182726354" sldId="268"/>
            <ac:spMk id="4" creationId="{6AB1CB54-8560-4183-A158-475A9150F68D}"/>
          </ac:spMkLst>
        </pc:spChg>
        <pc:spChg chg="add mod">
          <ac:chgData name="Coleman, Rebecca (CFPB)" userId="dec9c51d-1eae-438b-bff8-40b6e7b459b2" providerId="ADAL" clId="{B1049695-B391-4A00-9C56-9F6B8E1CEDCC}" dt="2022-07-29T19:17:56.495" v="12145"/>
          <ac:spMkLst>
            <pc:docMk/>
            <pc:sldMk cId="2182726354" sldId="268"/>
            <ac:spMk id="6" creationId="{7F054BE9-4FBC-4D13-B5FF-FD57EE66E079}"/>
          </ac:spMkLst>
        </pc:spChg>
        <pc:graphicFrameChg chg="mod modGraphic">
          <ac:chgData name="Coleman, Rebecca (CFPB)" userId="dec9c51d-1eae-438b-bff8-40b6e7b459b2" providerId="ADAL" clId="{B1049695-B391-4A00-9C56-9F6B8E1CEDCC}" dt="2022-07-29T18:50:09.223" v="11866" actId="113"/>
          <ac:graphicFrameMkLst>
            <pc:docMk/>
            <pc:sldMk cId="2182726354" sldId="268"/>
            <ac:graphicFrameMk id="7" creationId="{FC4F8E82-CB18-482E-8A5E-54D046C3A800}"/>
          </ac:graphicFrameMkLst>
        </pc:graphicFrameChg>
      </pc:sldChg>
      <pc:sldChg chg="addSp delSp modSp mod">
        <pc:chgData name="Coleman, Rebecca (CFPB)" userId="dec9c51d-1eae-438b-bff8-40b6e7b459b2" providerId="ADAL" clId="{B1049695-B391-4A00-9C56-9F6B8E1CEDCC}" dt="2022-07-29T19:35:06.641" v="12168" actId="14100"/>
        <pc:sldMkLst>
          <pc:docMk/>
          <pc:sldMk cId="554451834" sldId="269"/>
        </pc:sldMkLst>
        <pc:spChg chg="del">
          <ac:chgData name="Coleman, Rebecca (CFPB)" userId="dec9c51d-1eae-438b-bff8-40b6e7b459b2" providerId="ADAL" clId="{B1049695-B391-4A00-9C56-9F6B8E1CEDCC}" dt="2022-07-29T18:02:15.923" v="9988" actId="478"/>
          <ac:spMkLst>
            <pc:docMk/>
            <pc:sldMk cId="554451834" sldId="269"/>
            <ac:spMk id="2" creationId="{65989C62-ACE6-42CC-A5F5-BECAEB418225}"/>
          </ac:spMkLst>
        </pc:spChg>
        <pc:spChg chg="add del mod">
          <ac:chgData name="Coleman, Rebecca (CFPB)" userId="dec9c51d-1eae-438b-bff8-40b6e7b459b2" providerId="ADAL" clId="{B1049695-B391-4A00-9C56-9F6B8E1CEDCC}" dt="2022-07-29T18:02:20.526" v="9989" actId="478"/>
          <ac:spMkLst>
            <pc:docMk/>
            <pc:sldMk cId="554451834" sldId="269"/>
            <ac:spMk id="4" creationId="{ED89758F-E0B8-4D50-B2EA-8D5A24A13B2A}"/>
          </ac:spMkLst>
        </pc:spChg>
        <pc:spChg chg="add mod">
          <ac:chgData name="Coleman, Rebecca (CFPB)" userId="dec9c51d-1eae-438b-bff8-40b6e7b459b2" providerId="ADAL" clId="{B1049695-B391-4A00-9C56-9F6B8E1CEDCC}" dt="2022-07-29T19:35:06.641" v="12168" actId="14100"/>
          <ac:spMkLst>
            <pc:docMk/>
            <pc:sldMk cId="554451834" sldId="269"/>
            <ac:spMk id="6" creationId="{4A19133D-95E8-4AB7-9C31-C70402A7D8B0}"/>
          </ac:spMkLst>
        </pc:spChg>
        <pc:graphicFrameChg chg="mod modGraphic">
          <ac:chgData name="Coleman, Rebecca (CFPB)" userId="dec9c51d-1eae-438b-bff8-40b6e7b459b2" providerId="ADAL" clId="{B1049695-B391-4A00-9C56-9F6B8E1CEDCC}" dt="2022-07-29T19:18:05.352" v="12146" actId="14100"/>
          <ac:graphicFrameMkLst>
            <pc:docMk/>
            <pc:sldMk cId="554451834" sldId="269"/>
            <ac:graphicFrameMk id="7" creationId="{FC4F8E82-CB18-482E-8A5E-54D046C3A800}"/>
          </ac:graphicFrameMkLst>
        </pc:graphicFrameChg>
      </pc:sldChg>
      <pc:sldChg chg="addSp modSp mod">
        <pc:chgData name="Coleman, Rebecca (CFPB)" userId="dec9c51d-1eae-438b-bff8-40b6e7b459b2" providerId="ADAL" clId="{B1049695-B391-4A00-9C56-9F6B8E1CEDCC}" dt="2022-07-29T19:36:16.025" v="12231" actId="1076"/>
        <pc:sldMkLst>
          <pc:docMk/>
          <pc:sldMk cId="3324329909" sldId="270"/>
        </pc:sldMkLst>
        <pc:spChg chg="mod">
          <ac:chgData name="Coleman, Rebecca (CFPB)" userId="dec9c51d-1eae-438b-bff8-40b6e7b459b2" providerId="ADAL" clId="{B1049695-B391-4A00-9C56-9F6B8E1CEDCC}" dt="2022-07-29T18:04:29.124" v="10057" actId="20577"/>
          <ac:spMkLst>
            <pc:docMk/>
            <pc:sldMk cId="3324329909" sldId="270"/>
            <ac:spMk id="2" creationId="{65989C62-ACE6-42CC-A5F5-BECAEB418225}"/>
          </ac:spMkLst>
        </pc:spChg>
        <pc:spChg chg="add mod">
          <ac:chgData name="Coleman, Rebecca (CFPB)" userId="dec9c51d-1eae-438b-bff8-40b6e7b459b2" providerId="ADAL" clId="{B1049695-B391-4A00-9C56-9F6B8E1CEDCC}" dt="2022-07-29T19:36:16.025" v="12231" actId="1076"/>
          <ac:spMkLst>
            <pc:docMk/>
            <pc:sldMk cId="3324329909" sldId="270"/>
            <ac:spMk id="4" creationId="{2C6EA9CE-E0C4-4784-AC76-A335C78B5E10}"/>
          </ac:spMkLst>
        </pc:spChg>
        <pc:graphicFrameChg chg="mod modGraphic">
          <ac:chgData name="Coleman, Rebecca (CFPB)" userId="dec9c51d-1eae-438b-bff8-40b6e7b459b2" providerId="ADAL" clId="{B1049695-B391-4A00-9C56-9F6B8E1CEDCC}" dt="2022-07-29T19:35:35.762" v="12172" actId="14100"/>
          <ac:graphicFrameMkLst>
            <pc:docMk/>
            <pc:sldMk cId="3324329909" sldId="270"/>
            <ac:graphicFrameMk id="7" creationId="{FC4F8E82-CB18-482E-8A5E-54D046C3A800}"/>
          </ac:graphicFrameMkLst>
        </pc:graphicFrameChg>
      </pc:sldChg>
      <pc:sldChg chg="addSp delSp modSp mod">
        <pc:chgData name="Coleman, Rebecca (CFPB)" userId="dec9c51d-1eae-438b-bff8-40b6e7b459b2" providerId="ADAL" clId="{B1049695-B391-4A00-9C56-9F6B8E1CEDCC}" dt="2022-07-29T19:37:35.074" v="12251" actId="1076"/>
        <pc:sldMkLst>
          <pc:docMk/>
          <pc:sldMk cId="3880697686" sldId="271"/>
        </pc:sldMkLst>
        <pc:spChg chg="del">
          <ac:chgData name="Coleman, Rebecca (CFPB)" userId="dec9c51d-1eae-438b-bff8-40b6e7b459b2" providerId="ADAL" clId="{B1049695-B391-4A00-9C56-9F6B8E1CEDCC}" dt="2022-07-29T16:25:12.318" v="2334" actId="478"/>
          <ac:spMkLst>
            <pc:docMk/>
            <pc:sldMk cId="3880697686" sldId="271"/>
            <ac:spMk id="2" creationId="{65989C62-ACE6-42CC-A5F5-BECAEB418225}"/>
          </ac:spMkLst>
        </pc:spChg>
        <pc:spChg chg="add del mod">
          <ac:chgData name="Coleman, Rebecca (CFPB)" userId="dec9c51d-1eae-438b-bff8-40b6e7b459b2" providerId="ADAL" clId="{B1049695-B391-4A00-9C56-9F6B8E1CEDCC}" dt="2022-07-29T16:25:13.063" v="2335" actId="478"/>
          <ac:spMkLst>
            <pc:docMk/>
            <pc:sldMk cId="3880697686" sldId="271"/>
            <ac:spMk id="4" creationId="{7F47AAB7-5FDD-4C07-9159-871B1FAC09FB}"/>
          </ac:spMkLst>
        </pc:spChg>
        <pc:spChg chg="add mod">
          <ac:chgData name="Coleman, Rebecca (CFPB)" userId="dec9c51d-1eae-438b-bff8-40b6e7b459b2" providerId="ADAL" clId="{B1049695-B391-4A00-9C56-9F6B8E1CEDCC}" dt="2022-07-29T18:06:54.954" v="10085" actId="255"/>
          <ac:spMkLst>
            <pc:docMk/>
            <pc:sldMk cId="3880697686" sldId="271"/>
            <ac:spMk id="6" creationId="{B05CECE9-7488-42AC-AEF3-DD2DF6359041}"/>
          </ac:spMkLst>
        </pc:spChg>
        <pc:spChg chg="add mod">
          <ac:chgData name="Coleman, Rebecca (CFPB)" userId="dec9c51d-1eae-438b-bff8-40b6e7b459b2" providerId="ADAL" clId="{B1049695-B391-4A00-9C56-9F6B8E1CEDCC}" dt="2022-07-29T19:37:35.074" v="12251" actId="1076"/>
          <ac:spMkLst>
            <pc:docMk/>
            <pc:sldMk cId="3880697686" sldId="271"/>
            <ac:spMk id="8" creationId="{2AFA18D3-5DA6-4525-9D15-592D2FBA53C9}"/>
          </ac:spMkLst>
        </pc:spChg>
        <pc:graphicFrameChg chg="mod modGraphic">
          <ac:chgData name="Coleman, Rebecca (CFPB)" userId="dec9c51d-1eae-438b-bff8-40b6e7b459b2" providerId="ADAL" clId="{B1049695-B391-4A00-9C56-9F6B8E1CEDCC}" dt="2022-07-29T19:37:29.264" v="12250" actId="14100"/>
          <ac:graphicFrameMkLst>
            <pc:docMk/>
            <pc:sldMk cId="3880697686" sldId="271"/>
            <ac:graphicFrameMk id="7" creationId="{FC4F8E82-CB18-482E-8A5E-54D046C3A800}"/>
          </ac:graphicFrameMkLst>
        </pc:graphicFrameChg>
      </pc:sldChg>
      <pc:sldChg chg="addSp delSp modSp add mod">
        <pc:chgData name="Coleman, Rebecca (CFPB)" userId="dec9c51d-1eae-438b-bff8-40b6e7b459b2" providerId="ADAL" clId="{B1049695-B391-4A00-9C56-9F6B8E1CEDCC}" dt="2022-07-29T19:36:53.033" v="12240" actId="1076"/>
        <pc:sldMkLst>
          <pc:docMk/>
          <pc:sldMk cId="3104560564" sldId="272"/>
        </pc:sldMkLst>
        <pc:spChg chg="del">
          <ac:chgData name="Coleman, Rebecca (CFPB)" userId="dec9c51d-1eae-438b-bff8-40b6e7b459b2" providerId="ADAL" clId="{B1049695-B391-4A00-9C56-9F6B8E1CEDCC}" dt="2022-07-29T16:24:12.775" v="2291" actId="478"/>
          <ac:spMkLst>
            <pc:docMk/>
            <pc:sldMk cId="3104560564" sldId="272"/>
            <ac:spMk id="2" creationId="{65989C62-ACE6-42CC-A5F5-BECAEB418225}"/>
          </ac:spMkLst>
        </pc:spChg>
        <pc:spChg chg="add del mod">
          <ac:chgData name="Coleman, Rebecca (CFPB)" userId="dec9c51d-1eae-438b-bff8-40b6e7b459b2" providerId="ADAL" clId="{B1049695-B391-4A00-9C56-9F6B8E1CEDCC}" dt="2022-07-29T16:24:15.393" v="2292" actId="478"/>
          <ac:spMkLst>
            <pc:docMk/>
            <pc:sldMk cId="3104560564" sldId="272"/>
            <ac:spMk id="4" creationId="{D6E986F2-FF94-4472-AB22-6A5C19069335}"/>
          </ac:spMkLst>
        </pc:spChg>
        <pc:spChg chg="add mod">
          <ac:chgData name="Coleman, Rebecca (CFPB)" userId="dec9c51d-1eae-438b-bff8-40b6e7b459b2" providerId="ADAL" clId="{B1049695-B391-4A00-9C56-9F6B8E1CEDCC}" dt="2022-07-29T18:05:41.331" v="10072" actId="14100"/>
          <ac:spMkLst>
            <pc:docMk/>
            <pc:sldMk cId="3104560564" sldId="272"/>
            <ac:spMk id="6" creationId="{3B537ED7-41E3-4D0D-A84E-3E60CAE1709C}"/>
          </ac:spMkLst>
        </pc:spChg>
        <pc:spChg chg="add mod">
          <ac:chgData name="Coleman, Rebecca (CFPB)" userId="dec9c51d-1eae-438b-bff8-40b6e7b459b2" providerId="ADAL" clId="{B1049695-B391-4A00-9C56-9F6B8E1CEDCC}" dt="2022-07-29T19:36:53.033" v="12240" actId="1076"/>
          <ac:spMkLst>
            <pc:docMk/>
            <pc:sldMk cId="3104560564" sldId="272"/>
            <ac:spMk id="8" creationId="{91A879B1-5996-4EFD-A5FA-FE9BAFD06983}"/>
          </ac:spMkLst>
        </pc:spChg>
        <pc:graphicFrameChg chg="mod modGraphic">
          <ac:chgData name="Coleman, Rebecca (CFPB)" userId="dec9c51d-1eae-438b-bff8-40b6e7b459b2" providerId="ADAL" clId="{B1049695-B391-4A00-9C56-9F6B8E1CEDCC}" dt="2022-07-29T19:36:46.212" v="12238" actId="14100"/>
          <ac:graphicFrameMkLst>
            <pc:docMk/>
            <pc:sldMk cId="3104560564" sldId="272"/>
            <ac:graphicFrameMk id="7" creationId="{FC4F8E82-CB18-482E-8A5E-54D046C3A800}"/>
          </ac:graphicFrameMkLst>
        </pc:graphicFrameChg>
      </pc:sldChg>
      <pc:sldChg chg="addSp modSp add mod">
        <pc:chgData name="Coleman, Rebecca (CFPB)" userId="dec9c51d-1eae-438b-bff8-40b6e7b459b2" providerId="ADAL" clId="{B1049695-B391-4A00-9C56-9F6B8E1CEDCC}" dt="2022-07-29T19:37:42.787" v="12253" actId="1076"/>
        <pc:sldMkLst>
          <pc:docMk/>
          <pc:sldMk cId="4106848926" sldId="273"/>
        </pc:sldMkLst>
        <pc:spChg chg="add mod">
          <ac:chgData name="Coleman, Rebecca (CFPB)" userId="dec9c51d-1eae-438b-bff8-40b6e7b459b2" providerId="ADAL" clId="{B1049695-B391-4A00-9C56-9F6B8E1CEDCC}" dt="2022-07-29T19:37:42.787" v="12253" actId="1076"/>
          <ac:spMkLst>
            <pc:docMk/>
            <pc:sldMk cId="4106848926" sldId="273"/>
            <ac:spMk id="4" creationId="{562AE010-D0C5-4CF5-920F-842432486A05}"/>
          </ac:spMkLst>
        </pc:spChg>
        <pc:spChg chg="mod">
          <ac:chgData name="Coleman, Rebecca (CFPB)" userId="dec9c51d-1eae-438b-bff8-40b6e7b459b2" providerId="ADAL" clId="{B1049695-B391-4A00-9C56-9F6B8E1CEDCC}" dt="2022-07-29T18:07:33.864" v="10090" actId="14100"/>
          <ac:spMkLst>
            <pc:docMk/>
            <pc:sldMk cId="4106848926" sldId="273"/>
            <ac:spMk id="6" creationId="{B05CECE9-7488-42AC-AEF3-DD2DF6359041}"/>
          </ac:spMkLst>
        </pc:spChg>
        <pc:graphicFrameChg chg="mod modGraphic">
          <ac:chgData name="Coleman, Rebecca (CFPB)" userId="dec9c51d-1eae-438b-bff8-40b6e7b459b2" providerId="ADAL" clId="{B1049695-B391-4A00-9C56-9F6B8E1CEDCC}" dt="2022-07-29T18:53:51.375" v="11896" actId="14734"/>
          <ac:graphicFrameMkLst>
            <pc:docMk/>
            <pc:sldMk cId="4106848926" sldId="273"/>
            <ac:graphicFrameMk id="7" creationId="{FC4F8E82-CB18-482E-8A5E-54D046C3A800}"/>
          </ac:graphicFrameMkLst>
        </pc:graphicFrameChg>
      </pc:sldChg>
      <pc:sldChg chg="addSp delSp modSp mod">
        <pc:chgData name="Coleman, Rebecca (CFPB)" userId="dec9c51d-1eae-438b-bff8-40b6e7b459b2" providerId="ADAL" clId="{B1049695-B391-4A00-9C56-9F6B8E1CEDCC}" dt="2022-07-29T19:37:59.498" v="12274" actId="1076"/>
        <pc:sldMkLst>
          <pc:docMk/>
          <pc:sldMk cId="2665341731" sldId="274"/>
        </pc:sldMkLst>
        <pc:spChg chg="del mod">
          <ac:chgData name="Coleman, Rebecca (CFPB)" userId="dec9c51d-1eae-438b-bff8-40b6e7b459b2" providerId="ADAL" clId="{B1049695-B391-4A00-9C56-9F6B8E1CEDCC}" dt="2022-07-29T18:08:32.712" v="10117" actId="478"/>
          <ac:spMkLst>
            <pc:docMk/>
            <pc:sldMk cId="2665341731" sldId="274"/>
            <ac:spMk id="2" creationId="{65989C62-ACE6-42CC-A5F5-BECAEB418225}"/>
          </ac:spMkLst>
        </pc:spChg>
        <pc:spChg chg="add del mod">
          <ac:chgData name="Coleman, Rebecca (CFPB)" userId="dec9c51d-1eae-438b-bff8-40b6e7b459b2" providerId="ADAL" clId="{B1049695-B391-4A00-9C56-9F6B8E1CEDCC}" dt="2022-07-29T18:08:38.175" v="10118" actId="478"/>
          <ac:spMkLst>
            <pc:docMk/>
            <pc:sldMk cId="2665341731" sldId="274"/>
            <ac:spMk id="4" creationId="{440A55F8-BBF4-4CC7-8D42-EB6C59950299}"/>
          </ac:spMkLst>
        </pc:spChg>
        <pc:spChg chg="add mod">
          <ac:chgData name="Coleman, Rebecca (CFPB)" userId="dec9c51d-1eae-438b-bff8-40b6e7b459b2" providerId="ADAL" clId="{B1049695-B391-4A00-9C56-9F6B8E1CEDCC}" dt="2022-07-29T19:37:59.498" v="12274" actId="1076"/>
          <ac:spMkLst>
            <pc:docMk/>
            <pc:sldMk cId="2665341731" sldId="274"/>
            <ac:spMk id="6" creationId="{B084C39A-F527-4743-B4BB-961D18190BB8}"/>
          </ac:spMkLst>
        </pc:spChg>
        <pc:graphicFrameChg chg="mod modGraphic">
          <ac:chgData name="Coleman, Rebecca (CFPB)" userId="dec9c51d-1eae-438b-bff8-40b6e7b459b2" providerId="ADAL" clId="{B1049695-B391-4A00-9C56-9F6B8E1CEDCC}" dt="2022-07-29T18:54:42.355" v="11906" actId="113"/>
          <ac:graphicFrameMkLst>
            <pc:docMk/>
            <pc:sldMk cId="2665341731" sldId="274"/>
            <ac:graphicFrameMk id="7" creationId="{FC4F8E82-CB18-482E-8A5E-54D046C3A800}"/>
          </ac:graphicFrameMkLst>
        </pc:graphicFrameChg>
      </pc:sldChg>
      <pc:sldChg chg="addSp delSp modSp add mod ord">
        <pc:chgData name="Coleman, Rebecca (CFPB)" userId="dec9c51d-1eae-438b-bff8-40b6e7b459b2" providerId="ADAL" clId="{B1049695-B391-4A00-9C56-9F6B8E1CEDCC}" dt="2022-07-29T19:05:54.408" v="12027" actId="1076"/>
        <pc:sldMkLst>
          <pc:docMk/>
          <pc:sldMk cId="4264376033" sldId="275"/>
        </pc:sldMkLst>
        <pc:spChg chg="del">
          <ac:chgData name="Coleman, Rebecca (CFPB)" userId="dec9c51d-1eae-438b-bff8-40b6e7b459b2" providerId="ADAL" clId="{B1049695-B391-4A00-9C56-9F6B8E1CEDCC}" dt="2022-07-29T17:56:10.281" v="9825" actId="478"/>
          <ac:spMkLst>
            <pc:docMk/>
            <pc:sldMk cId="4264376033" sldId="275"/>
            <ac:spMk id="2" creationId="{65989C62-ACE6-42CC-A5F5-BECAEB418225}"/>
          </ac:spMkLst>
        </pc:spChg>
        <pc:spChg chg="add del mod">
          <ac:chgData name="Coleman, Rebecca (CFPB)" userId="dec9c51d-1eae-438b-bff8-40b6e7b459b2" providerId="ADAL" clId="{B1049695-B391-4A00-9C56-9F6B8E1CEDCC}" dt="2022-07-29T17:56:11.439" v="9826" actId="478"/>
          <ac:spMkLst>
            <pc:docMk/>
            <pc:sldMk cId="4264376033" sldId="275"/>
            <ac:spMk id="4" creationId="{E2556A9F-9171-4FDF-894A-B1E6C5C9AE6D}"/>
          </ac:spMkLst>
        </pc:spChg>
        <pc:spChg chg="add mod">
          <ac:chgData name="Coleman, Rebecca (CFPB)" userId="dec9c51d-1eae-438b-bff8-40b6e7b459b2" providerId="ADAL" clId="{B1049695-B391-4A00-9C56-9F6B8E1CEDCC}" dt="2022-07-29T19:05:54.408" v="12027" actId="1076"/>
          <ac:spMkLst>
            <pc:docMk/>
            <pc:sldMk cId="4264376033" sldId="275"/>
            <ac:spMk id="6" creationId="{90E5E33C-E5C0-4B3C-ABB7-7C095DF54BA4}"/>
          </ac:spMkLst>
        </pc:spChg>
        <pc:graphicFrameChg chg="mod modGraphic">
          <ac:chgData name="Coleman, Rebecca (CFPB)" userId="dec9c51d-1eae-438b-bff8-40b6e7b459b2" providerId="ADAL" clId="{B1049695-B391-4A00-9C56-9F6B8E1CEDCC}" dt="2022-07-29T18:43:36.434" v="11634" actId="20577"/>
          <ac:graphicFrameMkLst>
            <pc:docMk/>
            <pc:sldMk cId="4264376033" sldId="275"/>
            <ac:graphicFrameMk id="7" creationId="{FC4F8E82-CB18-482E-8A5E-54D046C3A800}"/>
          </ac:graphicFrameMkLst>
        </pc:graphicFrameChg>
      </pc:sldChg>
      <pc:sldChg chg="addSp delSp modSp add mod">
        <pc:chgData name="Coleman, Rebecca (CFPB)" userId="dec9c51d-1eae-438b-bff8-40b6e7b459b2" providerId="ADAL" clId="{B1049695-B391-4A00-9C56-9F6B8E1CEDCC}" dt="2022-07-29T19:06:02.543" v="12029" actId="1076"/>
        <pc:sldMkLst>
          <pc:docMk/>
          <pc:sldMk cId="1786890097" sldId="276"/>
        </pc:sldMkLst>
        <pc:spChg chg="del">
          <ac:chgData name="Coleman, Rebecca (CFPB)" userId="dec9c51d-1eae-438b-bff8-40b6e7b459b2" providerId="ADAL" clId="{B1049695-B391-4A00-9C56-9F6B8E1CEDCC}" dt="2022-07-29T17:58:31.588" v="9830" actId="478"/>
          <ac:spMkLst>
            <pc:docMk/>
            <pc:sldMk cId="1786890097" sldId="276"/>
            <ac:spMk id="2" creationId="{65989C62-ACE6-42CC-A5F5-BECAEB418225}"/>
          </ac:spMkLst>
        </pc:spChg>
        <pc:spChg chg="add del mod">
          <ac:chgData name="Coleman, Rebecca (CFPB)" userId="dec9c51d-1eae-438b-bff8-40b6e7b459b2" providerId="ADAL" clId="{B1049695-B391-4A00-9C56-9F6B8E1CEDCC}" dt="2022-07-29T17:58:33.229" v="9831" actId="478"/>
          <ac:spMkLst>
            <pc:docMk/>
            <pc:sldMk cId="1786890097" sldId="276"/>
            <ac:spMk id="4" creationId="{A1354164-1A6B-4959-A667-4B719362CB6D}"/>
          </ac:spMkLst>
        </pc:spChg>
        <pc:spChg chg="add mod">
          <ac:chgData name="Coleman, Rebecca (CFPB)" userId="dec9c51d-1eae-438b-bff8-40b6e7b459b2" providerId="ADAL" clId="{B1049695-B391-4A00-9C56-9F6B8E1CEDCC}" dt="2022-07-29T19:06:02.543" v="12029" actId="1076"/>
          <ac:spMkLst>
            <pc:docMk/>
            <pc:sldMk cId="1786890097" sldId="276"/>
            <ac:spMk id="6" creationId="{C693182A-370A-4F15-A9C3-B8A5EBD045B0}"/>
          </ac:spMkLst>
        </pc:spChg>
        <pc:graphicFrameChg chg="mod modGraphic">
          <ac:chgData name="Coleman, Rebecca (CFPB)" userId="dec9c51d-1eae-438b-bff8-40b6e7b459b2" providerId="ADAL" clId="{B1049695-B391-4A00-9C56-9F6B8E1CEDCC}" dt="2022-07-29T18:43:22.412" v="11598" actId="113"/>
          <ac:graphicFrameMkLst>
            <pc:docMk/>
            <pc:sldMk cId="1786890097" sldId="276"/>
            <ac:graphicFrameMk id="7" creationId="{FC4F8E82-CB18-482E-8A5E-54D046C3A800}"/>
          </ac:graphicFrameMkLst>
        </pc:graphicFrameChg>
      </pc:sldChg>
      <pc:sldChg chg="delSp modSp new mod setBg">
        <pc:chgData name="Coleman, Rebecca (CFPB)" userId="dec9c51d-1eae-438b-bff8-40b6e7b459b2" providerId="ADAL" clId="{B1049695-B391-4A00-9C56-9F6B8E1CEDCC}" dt="2022-07-29T17:54:14.633" v="9787" actId="1076"/>
        <pc:sldMkLst>
          <pc:docMk/>
          <pc:sldMk cId="3525253332" sldId="277"/>
        </pc:sldMkLst>
        <pc:spChg chg="mod">
          <ac:chgData name="Coleman, Rebecca (CFPB)" userId="dec9c51d-1eae-438b-bff8-40b6e7b459b2" providerId="ADAL" clId="{B1049695-B391-4A00-9C56-9F6B8E1CEDCC}" dt="2022-07-29T17:54:14.633" v="9787" actId="1076"/>
          <ac:spMkLst>
            <pc:docMk/>
            <pc:sldMk cId="3525253332" sldId="277"/>
            <ac:spMk id="2" creationId="{37B1AE2D-590E-4296-8E13-A5281FEBC63F}"/>
          </ac:spMkLst>
        </pc:spChg>
        <pc:spChg chg="del">
          <ac:chgData name="Coleman, Rebecca (CFPB)" userId="dec9c51d-1eae-438b-bff8-40b6e7b459b2" providerId="ADAL" clId="{B1049695-B391-4A00-9C56-9F6B8E1CEDCC}" dt="2022-07-29T17:53:12.215" v="9780" actId="478"/>
          <ac:spMkLst>
            <pc:docMk/>
            <pc:sldMk cId="3525253332" sldId="277"/>
            <ac:spMk id="3" creationId="{90EE6262-EB4A-4AF4-B2F8-CD9B3820F5BD}"/>
          </ac:spMkLst>
        </pc:spChg>
      </pc:sldChg>
      <pc:sldChg chg="modSp add mod ord">
        <pc:chgData name="Coleman, Rebecca (CFPB)" userId="dec9c51d-1eae-438b-bff8-40b6e7b459b2" providerId="ADAL" clId="{B1049695-B391-4A00-9C56-9F6B8E1CEDCC}" dt="2022-07-29T17:55:12.619" v="9815" actId="20577"/>
        <pc:sldMkLst>
          <pc:docMk/>
          <pc:sldMk cId="2955960363" sldId="278"/>
        </pc:sldMkLst>
        <pc:spChg chg="mod">
          <ac:chgData name="Coleman, Rebecca (CFPB)" userId="dec9c51d-1eae-438b-bff8-40b6e7b459b2" providerId="ADAL" clId="{B1049695-B391-4A00-9C56-9F6B8E1CEDCC}" dt="2022-07-29T17:55:12.619" v="9815" actId="20577"/>
          <ac:spMkLst>
            <pc:docMk/>
            <pc:sldMk cId="2955960363" sldId="278"/>
            <ac:spMk id="2" creationId="{37B1AE2D-590E-4296-8E13-A5281FEBC63F}"/>
          </ac:spMkLst>
        </pc:spChg>
      </pc:sldChg>
      <pc:sldChg chg="modSp add mod ord">
        <pc:chgData name="Coleman, Rebecca (CFPB)" userId="dec9c51d-1eae-438b-bff8-40b6e7b459b2" providerId="ADAL" clId="{B1049695-B391-4A00-9C56-9F6B8E1CEDCC}" dt="2022-07-29T17:59:24.273" v="9886" actId="1076"/>
        <pc:sldMkLst>
          <pc:docMk/>
          <pc:sldMk cId="2678407075" sldId="279"/>
        </pc:sldMkLst>
        <pc:spChg chg="mod">
          <ac:chgData name="Coleman, Rebecca (CFPB)" userId="dec9c51d-1eae-438b-bff8-40b6e7b459b2" providerId="ADAL" clId="{B1049695-B391-4A00-9C56-9F6B8E1CEDCC}" dt="2022-07-29T17:59:24.273" v="9886" actId="1076"/>
          <ac:spMkLst>
            <pc:docMk/>
            <pc:sldMk cId="2678407075" sldId="279"/>
            <ac:spMk id="2" creationId="{37B1AE2D-590E-4296-8E13-A5281FEBC63F}"/>
          </ac:spMkLst>
        </pc:spChg>
      </pc:sldChg>
      <pc:sldChg chg="modSp add mod ord">
        <pc:chgData name="Coleman, Rebecca (CFPB)" userId="dec9c51d-1eae-438b-bff8-40b6e7b459b2" providerId="ADAL" clId="{B1049695-B391-4A00-9C56-9F6B8E1CEDCC}" dt="2022-07-29T17:59:56.882" v="9907" actId="20577"/>
        <pc:sldMkLst>
          <pc:docMk/>
          <pc:sldMk cId="3809694129" sldId="280"/>
        </pc:sldMkLst>
        <pc:spChg chg="mod">
          <ac:chgData name="Coleman, Rebecca (CFPB)" userId="dec9c51d-1eae-438b-bff8-40b6e7b459b2" providerId="ADAL" clId="{B1049695-B391-4A00-9C56-9F6B8E1CEDCC}" dt="2022-07-29T17:59:56.882" v="9907" actId="20577"/>
          <ac:spMkLst>
            <pc:docMk/>
            <pc:sldMk cId="3809694129" sldId="280"/>
            <ac:spMk id="2" creationId="{37B1AE2D-590E-4296-8E13-A5281FEBC63F}"/>
          </ac:spMkLst>
        </pc:spChg>
      </pc:sldChg>
      <pc:sldChg chg="modSp add mod ord">
        <pc:chgData name="Coleman, Rebecca (CFPB)" userId="dec9c51d-1eae-438b-bff8-40b6e7b459b2" providerId="ADAL" clId="{B1049695-B391-4A00-9C56-9F6B8E1CEDCC}" dt="2022-07-29T18:00:55.014" v="9940"/>
        <pc:sldMkLst>
          <pc:docMk/>
          <pc:sldMk cId="825812898" sldId="281"/>
        </pc:sldMkLst>
        <pc:spChg chg="mod">
          <ac:chgData name="Coleman, Rebecca (CFPB)" userId="dec9c51d-1eae-438b-bff8-40b6e7b459b2" providerId="ADAL" clId="{B1049695-B391-4A00-9C56-9F6B8E1CEDCC}" dt="2022-07-29T18:00:43.922" v="9938" actId="20577"/>
          <ac:spMkLst>
            <pc:docMk/>
            <pc:sldMk cId="825812898" sldId="281"/>
            <ac:spMk id="2" creationId="{37B1AE2D-590E-4296-8E13-A5281FEBC63F}"/>
          </ac:spMkLst>
        </pc:spChg>
      </pc:sldChg>
      <pc:sldChg chg="modSp add mod ord">
        <pc:chgData name="Coleman, Rebecca (CFPB)" userId="dec9c51d-1eae-438b-bff8-40b6e7b459b2" providerId="ADAL" clId="{B1049695-B391-4A00-9C56-9F6B8E1CEDCC}" dt="2022-07-29T18:01:21.287" v="9959" actId="20577"/>
        <pc:sldMkLst>
          <pc:docMk/>
          <pc:sldMk cId="1427096268" sldId="282"/>
        </pc:sldMkLst>
        <pc:spChg chg="mod">
          <ac:chgData name="Coleman, Rebecca (CFPB)" userId="dec9c51d-1eae-438b-bff8-40b6e7b459b2" providerId="ADAL" clId="{B1049695-B391-4A00-9C56-9F6B8E1CEDCC}" dt="2022-07-29T18:01:21.287" v="9959" actId="20577"/>
          <ac:spMkLst>
            <pc:docMk/>
            <pc:sldMk cId="1427096268" sldId="282"/>
            <ac:spMk id="2" creationId="{37B1AE2D-590E-4296-8E13-A5281FEBC63F}"/>
          </ac:spMkLst>
        </pc:spChg>
      </pc:sldChg>
      <pc:sldChg chg="modSp add mod ord">
        <pc:chgData name="Coleman, Rebecca (CFPB)" userId="dec9c51d-1eae-438b-bff8-40b6e7b459b2" providerId="ADAL" clId="{B1049695-B391-4A00-9C56-9F6B8E1CEDCC}" dt="2022-07-29T18:02:10.244" v="9987" actId="20577"/>
        <pc:sldMkLst>
          <pc:docMk/>
          <pc:sldMk cId="2319115421" sldId="283"/>
        </pc:sldMkLst>
        <pc:spChg chg="mod">
          <ac:chgData name="Coleman, Rebecca (CFPB)" userId="dec9c51d-1eae-438b-bff8-40b6e7b459b2" providerId="ADAL" clId="{B1049695-B391-4A00-9C56-9F6B8E1CEDCC}" dt="2022-07-29T18:02:10.244" v="9987" actId="20577"/>
          <ac:spMkLst>
            <pc:docMk/>
            <pc:sldMk cId="2319115421" sldId="283"/>
            <ac:spMk id="2" creationId="{37B1AE2D-590E-4296-8E13-A5281FEBC63F}"/>
          </ac:spMkLst>
        </pc:spChg>
      </pc:sldChg>
      <pc:sldChg chg="modSp add mod ord">
        <pc:chgData name="Coleman, Rebecca (CFPB)" userId="dec9c51d-1eae-438b-bff8-40b6e7b459b2" providerId="ADAL" clId="{B1049695-B391-4A00-9C56-9F6B8E1CEDCC}" dt="2022-07-29T18:03:10.277" v="10042" actId="6549"/>
        <pc:sldMkLst>
          <pc:docMk/>
          <pc:sldMk cId="2084299484" sldId="284"/>
        </pc:sldMkLst>
        <pc:spChg chg="mod">
          <ac:chgData name="Coleman, Rebecca (CFPB)" userId="dec9c51d-1eae-438b-bff8-40b6e7b459b2" providerId="ADAL" clId="{B1049695-B391-4A00-9C56-9F6B8E1CEDCC}" dt="2022-07-29T18:03:10.277" v="10042" actId="6549"/>
          <ac:spMkLst>
            <pc:docMk/>
            <pc:sldMk cId="2084299484" sldId="284"/>
            <ac:spMk id="2" creationId="{37B1AE2D-590E-4296-8E13-A5281FEBC63F}"/>
          </ac:spMkLst>
        </pc:spChg>
      </pc:sldChg>
      <pc:sldChg chg="modSp add mod ord">
        <pc:chgData name="Coleman, Rebecca (CFPB)" userId="dec9c51d-1eae-438b-bff8-40b6e7b459b2" providerId="ADAL" clId="{B1049695-B391-4A00-9C56-9F6B8E1CEDCC}" dt="2022-07-29T18:08:22.540" v="10116" actId="20577"/>
        <pc:sldMkLst>
          <pc:docMk/>
          <pc:sldMk cId="571464288" sldId="285"/>
        </pc:sldMkLst>
        <pc:spChg chg="mod">
          <ac:chgData name="Coleman, Rebecca (CFPB)" userId="dec9c51d-1eae-438b-bff8-40b6e7b459b2" providerId="ADAL" clId="{B1049695-B391-4A00-9C56-9F6B8E1CEDCC}" dt="2022-07-29T18:08:22.540" v="10116" actId="20577"/>
          <ac:spMkLst>
            <pc:docMk/>
            <pc:sldMk cId="571464288" sldId="285"/>
            <ac:spMk id="2" creationId="{37B1AE2D-590E-4296-8E13-A5281FEBC63F}"/>
          </ac:spMkLst>
        </pc:spChg>
      </pc:sldChg>
      <pc:sldChg chg="modSp add mod ord">
        <pc:chgData name="Coleman, Rebecca (CFPB)" userId="dec9c51d-1eae-438b-bff8-40b6e7b459b2" providerId="ADAL" clId="{B1049695-B391-4A00-9C56-9F6B8E1CEDCC}" dt="2022-07-29T18:09:57.098" v="10273" actId="20577"/>
        <pc:sldMkLst>
          <pc:docMk/>
          <pc:sldMk cId="1207957677" sldId="286"/>
        </pc:sldMkLst>
        <pc:spChg chg="mod">
          <ac:chgData name="Coleman, Rebecca (CFPB)" userId="dec9c51d-1eae-438b-bff8-40b6e7b459b2" providerId="ADAL" clId="{B1049695-B391-4A00-9C56-9F6B8E1CEDCC}" dt="2022-07-29T18:09:57.098" v="10273" actId="20577"/>
          <ac:spMkLst>
            <pc:docMk/>
            <pc:sldMk cId="1207957677" sldId="286"/>
            <ac:spMk id="2" creationId="{37B1AE2D-590E-4296-8E13-A5281FEBC63F}"/>
          </ac:spMkLst>
        </pc:spChg>
      </pc:sldChg>
      <pc:sldChg chg="addSp delSp modSp new mod">
        <pc:chgData name="Coleman, Rebecca (CFPB)" userId="dec9c51d-1eae-438b-bff8-40b6e7b459b2" providerId="ADAL" clId="{B1049695-B391-4A00-9C56-9F6B8E1CEDCC}" dt="2022-07-29T19:38:17.341" v="12275" actId="1076"/>
        <pc:sldMkLst>
          <pc:docMk/>
          <pc:sldMk cId="523481136" sldId="287"/>
        </pc:sldMkLst>
        <pc:spChg chg="add mod">
          <ac:chgData name="Coleman, Rebecca (CFPB)" userId="dec9c51d-1eae-438b-bff8-40b6e7b459b2" providerId="ADAL" clId="{B1049695-B391-4A00-9C56-9F6B8E1CEDCC}" dt="2022-07-29T19:38:17.341" v="12275" actId="1076"/>
          <ac:spMkLst>
            <pc:docMk/>
            <pc:sldMk cId="523481136" sldId="287"/>
            <ac:spMk id="2" creationId="{C1C253A9-3F32-40A1-8614-BA79F90A1BEA}"/>
          </ac:spMkLst>
        </pc:spChg>
        <pc:spChg chg="add mod">
          <ac:chgData name="Coleman, Rebecca (CFPB)" userId="dec9c51d-1eae-438b-bff8-40b6e7b459b2" providerId="ADAL" clId="{B1049695-B391-4A00-9C56-9F6B8E1CEDCC}" dt="2022-07-29T19:38:17.341" v="12275" actId="1076"/>
          <ac:spMkLst>
            <pc:docMk/>
            <pc:sldMk cId="523481136" sldId="287"/>
            <ac:spMk id="3" creationId="{FA6A3642-4A6F-4A7E-A08F-50B9DA04B1F9}"/>
          </ac:spMkLst>
        </pc:spChg>
        <pc:spChg chg="add mod">
          <ac:chgData name="Coleman, Rebecca (CFPB)" userId="dec9c51d-1eae-438b-bff8-40b6e7b459b2" providerId="ADAL" clId="{B1049695-B391-4A00-9C56-9F6B8E1CEDCC}" dt="2022-07-29T19:38:17.341" v="12275" actId="1076"/>
          <ac:spMkLst>
            <pc:docMk/>
            <pc:sldMk cId="523481136" sldId="287"/>
            <ac:spMk id="4" creationId="{6641D45C-91EE-4F4A-BBAE-5CD5A9E3A79B}"/>
          </ac:spMkLst>
        </pc:spChg>
        <pc:spChg chg="add mod">
          <ac:chgData name="Coleman, Rebecca (CFPB)" userId="dec9c51d-1eae-438b-bff8-40b6e7b459b2" providerId="ADAL" clId="{B1049695-B391-4A00-9C56-9F6B8E1CEDCC}" dt="2022-07-29T19:38:17.341" v="12275" actId="1076"/>
          <ac:spMkLst>
            <pc:docMk/>
            <pc:sldMk cId="523481136" sldId="287"/>
            <ac:spMk id="5" creationId="{5F8983EA-378E-4530-9B0D-6122B277FDB3}"/>
          </ac:spMkLst>
        </pc:spChg>
        <pc:spChg chg="add mod">
          <ac:chgData name="Coleman, Rebecca (CFPB)" userId="dec9c51d-1eae-438b-bff8-40b6e7b459b2" providerId="ADAL" clId="{B1049695-B391-4A00-9C56-9F6B8E1CEDCC}" dt="2022-07-29T19:38:17.341" v="12275" actId="1076"/>
          <ac:spMkLst>
            <pc:docMk/>
            <pc:sldMk cId="523481136" sldId="287"/>
            <ac:spMk id="6" creationId="{BEAA64E4-D5AD-4484-9FC1-1E7254CD263E}"/>
          </ac:spMkLst>
        </pc:spChg>
        <pc:spChg chg="add del mod">
          <ac:chgData name="Coleman, Rebecca (CFPB)" userId="dec9c51d-1eae-438b-bff8-40b6e7b459b2" providerId="ADAL" clId="{B1049695-B391-4A00-9C56-9F6B8E1CEDCC}" dt="2022-07-29T18:30:50.715" v="11344" actId="478"/>
          <ac:spMkLst>
            <pc:docMk/>
            <pc:sldMk cId="523481136" sldId="287"/>
            <ac:spMk id="7" creationId="{75DF1ABC-77B5-4DBB-9B41-E2F4C0C8B3AF}"/>
          </ac:spMkLst>
        </pc:spChg>
        <pc:spChg chg="add mod">
          <ac:chgData name="Coleman, Rebecca (CFPB)" userId="dec9c51d-1eae-438b-bff8-40b6e7b459b2" providerId="ADAL" clId="{B1049695-B391-4A00-9C56-9F6B8E1CEDCC}" dt="2022-07-29T19:38:17.341" v="12275" actId="1076"/>
          <ac:spMkLst>
            <pc:docMk/>
            <pc:sldMk cId="523481136" sldId="287"/>
            <ac:spMk id="8" creationId="{0041DDA3-DDB9-46A9-BE97-75E63E4EDB53}"/>
          </ac:spMkLst>
        </pc:spChg>
        <pc:spChg chg="add mod">
          <ac:chgData name="Coleman, Rebecca (CFPB)" userId="dec9c51d-1eae-438b-bff8-40b6e7b459b2" providerId="ADAL" clId="{B1049695-B391-4A00-9C56-9F6B8E1CEDCC}" dt="2022-07-29T19:38:17.341" v="12275" actId="1076"/>
          <ac:spMkLst>
            <pc:docMk/>
            <pc:sldMk cId="523481136" sldId="287"/>
            <ac:spMk id="9" creationId="{44794F6E-6136-4FA8-8DBB-C305FB8658D8}"/>
          </ac:spMkLst>
        </pc:spChg>
        <pc:spChg chg="add mod">
          <ac:chgData name="Coleman, Rebecca (CFPB)" userId="dec9c51d-1eae-438b-bff8-40b6e7b459b2" providerId="ADAL" clId="{B1049695-B391-4A00-9C56-9F6B8E1CEDCC}" dt="2022-07-29T19:38:17.341" v="12275" actId="1076"/>
          <ac:spMkLst>
            <pc:docMk/>
            <pc:sldMk cId="523481136" sldId="287"/>
            <ac:spMk id="10" creationId="{A98F6E18-D403-4C74-836A-981FBF2F8557}"/>
          </ac:spMkLst>
        </pc:spChg>
        <pc:spChg chg="add mod">
          <ac:chgData name="Coleman, Rebecca (CFPB)" userId="dec9c51d-1eae-438b-bff8-40b6e7b459b2" providerId="ADAL" clId="{B1049695-B391-4A00-9C56-9F6B8E1CEDCC}" dt="2022-07-29T19:38:17.341" v="12275" actId="1076"/>
          <ac:spMkLst>
            <pc:docMk/>
            <pc:sldMk cId="523481136" sldId="287"/>
            <ac:spMk id="11" creationId="{AE6BE68C-E126-432A-B671-9DAFF3FA8F5A}"/>
          </ac:spMkLst>
        </pc:spChg>
        <pc:spChg chg="add mod">
          <ac:chgData name="Coleman, Rebecca (CFPB)" userId="dec9c51d-1eae-438b-bff8-40b6e7b459b2" providerId="ADAL" clId="{B1049695-B391-4A00-9C56-9F6B8E1CEDCC}" dt="2022-07-29T19:38:17.341" v="12275" actId="1076"/>
          <ac:spMkLst>
            <pc:docMk/>
            <pc:sldMk cId="523481136" sldId="287"/>
            <ac:spMk id="12" creationId="{D8D2202F-BB3C-4DB4-B0D0-04E397A851A4}"/>
          </ac:spMkLst>
        </pc:spChg>
        <pc:spChg chg="add mod">
          <ac:chgData name="Coleman, Rebecca (CFPB)" userId="dec9c51d-1eae-438b-bff8-40b6e7b459b2" providerId="ADAL" clId="{B1049695-B391-4A00-9C56-9F6B8E1CEDCC}" dt="2022-07-29T19:38:17.341" v="12275" actId="1076"/>
          <ac:spMkLst>
            <pc:docMk/>
            <pc:sldMk cId="523481136" sldId="287"/>
            <ac:spMk id="13" creationId="{12F89DC5-FD1D-4A81-AFC4-EEE09509B28D}"/>
          </ac:spMkLst>
        </pc:spChg>
        <pc:spChg chg="add mod">
          <ac:chgData name="Coleman, Rebecca (CFPB)" userId="dec9c51d-1eae-438b-bff8-40b6e7b459b2" providerId="ADAL" clId="{B1049695-B391-4A00-9C56-9F6B8E1CEDCC}" dt="2022-07-29T19:38:17.341" v="12275" actId="1076"/>
          <ac:spMkLst>
            <pc:docMk/>
            <pc:sldMk cId="523481136" sldId="287"/>
            <ac:spMk id="14" creationId="{FBDDBA70-CB97-4C47-AACE-AE9A6FB560A0}"/>
          </ac:spMkLst>
        </pc:spChg>
        <pc:spChg chg="add mod">
          <ac:chgData name="Coleman, Rebecca (CFPB)" userId="dec9c51d-1eae-438b-bff8-40b6e7b459b2" providerId="ADAL" clId="{B1049695-B391-4A00-9C56-9F6B8E1CEDCC}" dt="2022-07-29T19:38:17.341" v="12275" actId="1076"/>
          <ac:spMkLst>
            <pc:docMk/>
            <pc:sldMk cId="523481136" sldId="287"/>
            <ac:spMk id="15" creationId="{8CF6B77D-9E3F-4756-AF69-56415FD16102}"/>
          </ac:spMkLst>
        </pc:spChg>
        <pc:spChg chg="add mod">
          <ac:chgData name="Coleman, Rebecca (CFPB)" userId="dec9c51d-1eae-438b-bff8-40b6e7b459b2" providerId="ADAL" clId="{B1049695-B391-4A00-9C56-9F6B8E1CEDCC}" dt="2022-07-29T19:38:17.341" v="12275" actId="1076"/>
          <ac:spMkLst>
            <pc:docMk/>
            <pc:sldMk cId="523481136" sldId="287"/>
            <ac:spMk id="16" creationId="{F3F73978-D580-489F-982C-B02625A2EFA1}"/>
          </ac:spMkLst>
        </pc:spChg>
        <pc:spChg chg="add mod">
          <ac:chgData name="Coleman, Rebecca (CFPB)" userId="dec9c51d-1eae-438b-bff8-40b6e7b459b2" providerId="ADAL" clId="{B1049695-B391-4A00-9C56-9F6B8E1CEDCC}" dt="2022-07-29T19:38:17.341" v="12275" actId="1076"/>
          <ac:spMkLst>
            <pc:docMk/>
            <pc:sldMk cId="523481136" sldId="287"/>
            <ac:spMk id="17" creationId="{5507D337-3C22-414D-A93A-DEDC37AABE3D}"/>
          </ac:spMkLst>
        </pc:spChg>
      </pc:sldChg>
    </pc:docChg>
  </pc:docChgLst>
  <pc:docChgLst>
    <pc:chgData name="Coleman, Rebecca (CFPB)" userId="dec9c51d-1eae-438b-bff8-40b6e7b459b2" providerId="ADAL" clId="{085AF8AF-853C-484E-A3E0-00E421A0B725}"/>
    <pc:docChg chg="undo custSel addSld modSld sldOrd">
      <pc:chgData name="Coleman, Rebecca (CFPB)" userId="dec9c51d-1eae-438b-bff8-40b6e7b459b2" providerId="ADAL" clId="{085AF8AF-853C-484E-A3E0-00E421A0B725}" dt="2022-07-28T21:04:04.039" v="10681" actId="6549"/>
      <pc:docMkLst>
        <pc:docMk/>
      </pc:docMkLst>
      <pc:sldChg chg="modSp mod">
        <pc:chgData name="Coleman, Rebecca (CFPB)" userId="dec9c51d-1eae-438b-bff8-40b6e7b459b2" providerId="ADAL" clId="{085AF8AF-853C-484E-A3E0-00E421A0B725}" dt="2022-07-28T20:18:40.233" v="8844"/>
        <pc:sldMkLst>
          <pc:docMk/>
          <pc:sldMk cId="1519198599" sldId="257"/>
        </pc:sldMkLst>
        <pc:graphicFrameChg chg="mod modGraphic">
          <ac:chgData name="Coleman, Rebecca (CFPB)" userId="dec9c51d-1eae-438b-bff8-40b6e7b459b2" providerId="ADAL" clId="{085AF8AF-853C-484E-A3E0-00E421A0B725}" dt="2022-07-28T20:18:40.233" v="8844"/>
          <ac:graphicFrameMkLst>
            <pc:docMk/>
            <pc:sldMk cId="1519198599" sldId="257"/>
            <ac:graphicFrameMk id="7" creationId="{FC4F8E82-CB18-482E-8A5E-54D046C3A800}"/>
          </ac:graphicFrameMkLst>
        </pc:graphicFrameChg>
      </pc:sldChg>
      <pc:sldChg chg="modSp mod">
        <pc:chgData name="Coleman, Rebecca (CFPB)" userId="dec9c51d-1eae-438b-bff8-40b6e7b459b2" providerId="ADAL" clId="{085AF8AF-853C-484E-A3E0-00E421A0B725}" dt="2022-07-28T20:18:48.677" v="8846"/>
        <pc:sldMkLst>
          <pc:docMk/>
          <pc:sldMk cId="1346313072" sldId="259"/>
        </pc:sldMkLst>
        <pc:graphicFrameChg chg="mod modGraphic">
          <ac:chgData name="Coleman, Rebecca (CFPB)" userId="dec9c51d-1eae-438b-bff8-40b6e7b459b2" providerId="ADAL" clId="{085AF8AF-853C-484E-A3E0-00E421A0B725}" dt="2022-07-28T20:18:48.677" v="8846"/>
          <ac:graphicFrameMkLst>
            <pc:docMk/>
            <pc:sldMk cId="1346313072" sldId="259"/>
            <ac:graphicFrameMk id="7" creationId="{FC4F8E82-CB18-482E-8A5E-54D046C3A800}"/>
          </ac:graphicFrameMkLst>
        </pc:graphicFrameChg>
      </pc:sldChg>
      <pc:sldChg chg="modSp mod">
        <pc:chgData name="Coleman, Rebecca (CFPB)" userId="dec9c51d-1eae-438b-bff8-40b6e7b459b2" providerId="ADAL" clId="{085AF8AF-853C-484E-A3E0-00E421A0B725}" dt="2022-07-28T20:20:44.171" v="8853"/>
        <pc:sldMkLst>
          <pc:docMk/>
          <pc:sldMk cId="960823780" sldId="260"/>
        </pc:sldMkLst>
        <pc:spChg chg="mod">
          <ac:chgData name="Coleman, Rebecca (CFPB)" userId="dec9c51d-1eae-438b-bff8-40b6e7b459b2" providerId="ADAL" clId="{085AF8AF-853C-484E-A3E0-00E421A0B725}" dt="2022-07-28T17:20:22.463" v="726" actId="14100"/>
          <ac:spMkLst>
            <pc:docMk/>
            <pc:sldMk cId="960823780" sldId="260"/>
            <ac:spMk id="2" creationId="{65989C62-ACE6-42CC-A5F5-BECAEB418225}"/>
          </ac:spMkLst>
        </pc:spChg>
        <pc:graphicFrameChg chg="mod modGraphic">
          <ac:chgData name="Coleman, Rebecca (CFPB)" userId="dec9c51d-1eae-438b-bff8-40b6e7b459b2" providerId="ADAL" clId="{085AF8AF-853C-484E-A3E0-00E421A0B725}" dt="2022-07-28T20:20:44.171" v="8853"/>
          <ac:graphicFrameMkLst>
            <pc:docMk/>
            <pc:sldMk cId="960823780" sldId="260"/>
            <ac:graphicFrameMk id="7" creationId="{FC4F8E82-CB18-482E-8A5E-54D046C3A800}"/>
          </ac:graphicFrameMkLst>
        </pc:graphicFrameChg>
      </pc:sldChg>
      <pc:sldChg chg="modSp add mod">
        <pc:chgData name="Coleman, Rebecca (CFPB)" userId="dec9c51d-1eae-438b-bff8-40b6e7b459b2" providerId="ADAL" clId="{085AF8AF-853C-484E-A3E0-00E421A0B725}" dt="2022-07-28T20:20:03.742" v="8850"/>
        <pc:sldMkLst>
          <pc:docMk/>
          <pc:sldMk cId="2149428496" sldId="261"/>
        </pc:sldMkLst>
        <pc:spChg chg="mod">
          <ac:chgData name="Coleman, Rebecca (CFPB)" userId="dec9c51d-1eae-438b-bff8-40b6e7b459b2" providerId="ADAL" clId="{085AF8AF-853C-484E-A3E0-00E421A0B725}" dt="2022-07-28T17:23:33.903" v="749" actId="1076"/>
          <ac:spMkLst>
            <pc:docMk/>
            <pc:sldMk cId="2149428496" sldId="261"/>
            <ac:spMk id="2" creationId="{65989C62-ACE6-42CC-A5F5-BECAEB418225}"/>
          </ac:spMkLst>
        </pc:spChg>
        <pc:graphicFrameChg chg="mod modGraphic">
          <ac:chgData name="Coleman, Rebecca (CFPB)" userId="dec9c51d-1eae-438b-bff8-40b6e7b459b2" providerId="ADAL" clId="{085AF8AF-853C-484E-A3E0-00E421A0B725}" dt="2022-07-28T20:20:03.742" v="8850"/>
          <ac:graphicFrameMkLst>
            <pc:docMk/>
            <pc:sldMk cId="2149428496" sldId="261"/>
            <ac:graphicFrameMk id="7" creationId="{FC4F8E82-CB18-482E-8A5E-54D046C3A800}"/>
          </ac:graphicFrameMkLst>
        </pc:graphicFrameChg>
      </pc:sldChg>
      <pc:sldChg chg="modSp add mod setBg">
        <pc:chgData name="Coleman, Rebecca (CFPB)" userId="dec9c51d-1eae-438b-bff8-40b6e7b459b2" providerId="ADAL" clId="{085AF8AF-853C-484E-A3E0-00E421A0B725}" dt="2022-07-28T20:22:42.219" v="8858"/>
        <pc:sldMkLst>
          <pc:docMk/>
          <pc:sldMk cId="3294143240" sldId="262"/>
        </pc:sldMkLst>
        <pc:spChg chg="mod">
          <ac:chgData name="Coleman, Rebecca (CFPB)" userId="dec9c51d-1eae-438b-bff8-40b6e7b459b2" providerId="ADAL" clId="{085AF8AF-853C-484E-A3E0-00E421A0B725}" dt="2022-07-28T17:06:55.536" v="508" actId="1076"/>
          <ac:spMkLst>
            <pc:docMk/>
            <pc:sldMk cId="3294143240" sldId="262"/>
            <ac:spMk id="2" creationId="{65989C62-ACE6-42CC-A5F5-BECAEB418225}"/>
          </ac:spMkLst>
        </pc:spChg>
        <pc:graphicFrameChg chg="mod modGraphic">
          <ac:chgData name="Coleman, Rebecca (CFPB)" userId="dec9c51d-1eae-438b-bff8-40b6e7b459b2" providerId="ADAL" clId="{085AF8AF-853C-484E-A3E0-00E421A0B725}" dt="2022-07-28T20:22:42.219" v="8858"/>
          <ac:graphicFrameMkLst>
            <pc:docMk/>
            <pc:sldMk cId="3294143240" sldId="262"/>
            <ac:graphicFrameMk id="7" creationId="{FC4F8E82-CB18-482E-8A5E-54D046C3A800}"/>
          </ac:graphicFrameMkLst>
        </pc:graphicFrameChg>
      </pc:sldChg>
      <pc:sldChg chg="modSp add mod ord">
        <pc:chgData name="Coleman, Rebecca (CFPB)" userId="dec9c51d-1eae-438b-bff8-40b6e7b459b2" providerId="ADAL" clId="{085AF8AF-853C-484E-A3E0-00E421A0B725}" dt="2022-07-28T20:23:34.222" v="8860"/>
        <pc:sldMkLst>
          <pc:docMk/>
          <pc:sldMk cId="217753100" sldId="263"/>
        </pc:sldMkLst>
        <pc:spChg chg="mod">
          <ac:chgData name="Coleman, Rebecca (CFPB)" userId="dec9c51d-1eae-438b-bff8-40b6e7b459b2" providerId="ADAL" clId="{085AF8AF-853C-484E-A3E0-00E421A0B725}" dt="2022-07-28T17:33:20.162" v="1056" actId="20577"/>
          <ac:spMkLst>
            <pc:docMk/>
            <pc:sldMk cId="217753100" sldId="263"/>
            <ac:spMk id="2" creationId="{65989C62-ACE6-42CC-A5F5-BECAEB418225}"/>
          </ac:spMkLst>
        </pc:spChg>
        <pc:graphicFrameChg chg="mod modGraphic">
          <ac:chgData name="Coleman, Rebecca (CFPB)" userId="dec9c51d-1eae-438b-bff8-40b6e7b459b2" providerId="ADAL" clId="{085AF8AF-853C-484E-A3E0-00E421A0B725}" dt="2022-07-28T20:23:34.222" v="8860"/>
          <ac:graphicFrameMkLst>
            <pc:docMk/>
            <pc:sldMk cId="217753100" sldId="263"/>
            <ac:graphicFrameMk id="7" creationId="{FC4F8E82-CB18-482E-8A5E-54D046C3A800}"/>
          </ac:graphicFrameMkLst>
        </pc:graphicFrameChg>
      </pc:sldChg>
      <pc:sldChg chg="modSp add mod ord">
        <pc:chgData name="Coleman, Rebecca (CFPB)" userId="dec9c51d-1eae-438b-bff8-40b6e7b459b2" providerId="ADAL" clId="{085AF8AF-853C-484E-A3E0-00E421A0B725}" dt="2022-07-28T20:23:48.041" v="8862"/>
        <pc:sldMkLst>
          <pc:docMk/>
          <pc:sldMk cId="1081430133" sldId="264"/>
        </pc:sldMkLst>
        <pc:spChg chg="mod">
          <ac:chgData name="Coleman, Rebecca (CFPB)" userId="dec9c51d-1eae-438b-bff8-40b6e7b459b2" providerId="ADAL" clId="{085AF8AF-853C-484E-A3E0-00E421A0B725}" dt="2022-07-28T17:57:38.492" v="3454" actId="14100"/>
          <ac:spMkLst>
            <pc:docMk/>
            <pc:sldMk cId="1081430133" sldId="264"/>
            <ac:spMk id="2" creationId="{65989C62-ACE6-42CC-A5F5-BECAEB418225}"/>
          </ac:spMkLst>
        </pc:spChg>
        <pc:graphicFrameChg chg="mod modGraphic">
          <ac:chgData name="Coleman, Rebecca (CFPB)" userId="dec9c51d-1eae-438b-bff8-40b6e7b459b2" providerId="ADAL" clId="{085AF8AF-853C-484E-A3E0-00E421A0B725}" dt="2022-07-28T20:23:48.041" v="8862"/>
          <ac:graphicFrameMkLst>
            <pc:docMk/>
            <pc:sldMk cId="1081430133" sldId="264"/>
            <ac:graphicFrameMk id="7" creationId="{FC4F8E82-CB18-482E-8A5E-54D046C3A800}"/>
          </ac:graphicFrameMkLst>
        </pc:graphicFrameChg>
      </pc:sldChg>
      <pc:sldChg chg="modSp add mod">
        <pc:chgData name="Coleman, Rebecca (CFPB)" userId="dec9c51d-1eae-438b-bff8-40b6e7b459b2" providerId="ADAL" clId="{085AF8AF-853C-484E-A3E0-00E421A0B725}" dt="2022-07-28T20:25:01.409" v="8864"/>
        <pc:sldMkLst>
          <pc:docMk/>
          <pc:sldMk cId="2091975617" sldId="265"/>
        </pc:sldMkLst>
        <pc:spChg chg="mod">
          <ac:chgData name="Coleman, Rebecca (CFPB)" userId="dec9c51d-1eae-438b-bff8-40b6e7b459b2" providerId="ADAL" clId="{085AF8AF-853C-484E-A3E0-00E421A0B725}" dt="2022-07-28T18:44:35.861" v="5553" actId="1076"/>
          <ac:spMkLst>
            <pc:docMk/>
            <pc:sldMk cId="2091975617" sldId="265"/>
            <ac:spMk id="2" creationId="{65989C62-ACE6-42CC-A5F5-BECAEB418225}"/>
          </ac:spMkLst>
        </pc:spChg>
        <pc:graphicFrameChg chg="mod modGraphic">
          <ac:chgData name="Coleman, Rebecca (CFPB)" userId="dec9c51d-1eae-438b-bff8-40b6e7b459b2" providerId="ADAL" clId="{085AF8AF-853C-484E-A3E0-00E421A0B725}" dt="2022-07-28T20:25:01.409" v="8864"/>
          <ac:graphicFrameMkLst>
            <pc:docMk/>
            <pc:sldMk cId="2091975617" sldId="265"/>
            <ac:graphicFrameMk id="7" creationId="{FC4F8E82-CB18-482E-8A5E-54D046C3A800}"/>
          </ac:graphicFrameMkLst>
        </pc:graphicFrameChg>
      </pc:sldChg>
      <pc:sldChg chg="modSp add mod ord">
        <pc:chgData name="Coleman, Rebecca (CFPB)" userId="dec9c51d-1eae-438b-bff8-40b6e7b459b2" providerId="ADAL" clId="{085AF8AF-853C-484E-A3E0-00E421A0B725}" dt="2022-07-28T20:25:10.140" v="8866"/>
        <pc:sldMkLst>
          <pc:docMk/>
          <pc:sldMk cId="563462682" sldId="266"/>
        </pc:sldMkLst>
        <pc:spChg chg="mod">
          <ac:chgData name="Coleman, Rebecca (CFPB)" userId="dec9c51d-1eae-438b-bff8-40b6e7b459b2" providerId="ADAL" clId="{085AF8AF-853C-484E-A3E0-00E421A0B725}" dt="2022-07-28T18:46:06.500" v="5577" actId="20577"/>
          <ac:spMkLst>
            <pc:docMk/>
            <pc:sldMk cId="563462682" sldId="266"/>
            <ac:spMk id="2" creationId="{65989C62-ACE6-42CC-A5F5-BECAEB418225}"/>
          </ac:spMkLst>
        </pc:spChg>
        <pc:graphicFrameChg chg="mod modGraphic">
          <ac:chgData name="Coleman, Rebecca (CFPB)" userId="dec9c51d-1eae-438b-bff8-40b6e7b459b2" providerId="ADAL" clId="{085AF8AF-853C-484E-A3E0-00E421A0B725}" dt="2022-07-28T20:25:10.140" v="8866"/>
          <ac:graphicFrameMkLst>
            <pc:docMk/>
            <pc:sldMk cId="563462682" sldId="266"/>
            <ac:graphicFrameMk id="7" creationId="{FC4F8E82-CB18-482E-8A5E-54D046C3A800}"/>
          </ac:graphicFrameMkLst>
        </pc:graphicFrameChg>
      </pc:sldChg>
      <pc:sldChg chg="modSp add mod">
        <pc:chgData name="Coleman, Rebecca (CFPB)" userId="dec9c51d-1eae-438b-bff8-40b6e7b459b2" providerId="ADAL" clId="{085AF8AF-853C-484E-A3E0-00E421A0B725}" dt="2022-07-28T20:25:53.923" v="8868"/>
        <pc:sldMkLst>
          <pc:docMk/>
          <pc:sldMk cId="2116772013" sldId="267"/>
        </pc:sldMkLst>
        <pc:spChg chg="mod">
          <ac:chgData name="Coleman, Rebecca (CFPB)" userId="dec9c51d-1eae-438b-bff8-40b6e7b459b2" providerId="ADAL" clId="{085AF8AF-853C-484E-A3E0-00E421A0B725}" dt="2022-07-28T19:21:19.183" v="7226" actId="1076"/>
          <ac:spMkLst>
            <pc:docMk/>
            <pc:sldMk cId="2116772013" sldId="267"/>
            <ac:spMk id="2" creationId="{65989C62-ACE6-42CC-A5F5-BECAEB418225}"/>
          </ac:spMkLst>
        </pc:spChg>
        <pc:graphicFrameChg chg="mod modGraphic">
          <ac:chgData name="Coleman, Rebecca (CFPB)" userId="dec9c51d-1eae-438b-bff8-40b6e7b459b2" providerId="ADAL" clId="{085AF8AF-853C-484E-A3E0-00E421A0B725}" dt="2022-07-28T20:25:53.923" v="8868"/>
          <ac:graphicFrameMkLst>
            <pc:docMk/>
            <pc:sldMk cId="2116772013" sldId="267"/>
            <ac:graphicFrameMk id="7" creationId="{FC4F8E82-CB18-482E-8A5E-54D046C3A800}"/>
          </ac:graphicFrameMkLst>
        </pc:graphicFrameChg>
      </pc:sldChg>
      <pc:sldChg chg="modSp add mod">
        <pc:chgData name="Coleman, Rebecca (CFPB)" userId="dec9c51d-1eae-438b-bff8-40b6e7b459b2" providerId="ADAL" clId="{085AF8AF-853C-484E-A3E0-00E421A0B725}" dt="2022-07-28T20:27:07.589" v="8870"/>
        <pc:sldMkLst>
          <pc:docMk/>
          <pc:sldMk cId="2182726354" sldId="268"/>
        </pc:sldMkLst>
        <pc:graphicFrameChg chg="mod modGraphic">
          <ac:chgData name="Coleman, Rebecca (CFPB)" userId="dec9c51d-1eae-438b-bff8-40b6e7b459b2" providerId="ADAL" clId="{085AF8AF-853C-484E-A3E0-00E421A0B725}" dt="2022-07-28T20:27:07.589" v="8870"/>
          <ac:graphicFrameMkLst>
            <pc:docMk/>
            <pc:sldMk cId="2182726354" sldId="268"/>
            <ac:graphicFrameMk id="7" creationId="{FC4F8E82-CB18-482E-8A5E-54D046C3A800}"/>
          </ac:graphicFrameMkLst>
        </pc:graphicFrameChg>
      </pc:sldChg>
      <pc:sldChg chg="modSp add mod">
        <pc:chgData name="Coleman, Rebecca (CFPB)" userId="dec9c51d-1eae-438b-bff8-40b6e7b459b2" providerId="ADAL" clId="{085AF8AF-853C-484E-A3E0-00E421A0B725}" dt="2022-07-28T20:27:45.254" v="8872"/>
        <pc:sldMkLst>
          <pc:docMk/>
          <pc:sldMk cId="554451834" sldId="269"/>
        </pc:sldMkLst>
        <pc:spChg chg="mod">
          <ac:chgData name="Coleman, Rebecca (CFPB)" userId="dec9c51d-1eae-438b-bff8-40b6e7b459b2" providerId="ADAL" clId="{085AF8AF-853C-484E-A3E0-00E421A0B725}" dt="2022-07-28T19:35:53.056" v="7809" actId="20577"/>
          <ac:spMkLst>
            <pc:docMk/>
            <pc:sldMk cId="554451834" sldId="269"/>
            <ac:spMk id="2" creationId="{65989C62-ACE6-42CC-A5F5-BECAEB418225}"/>
          </ac:spMkLst>
        </pc:spChg>
        <pc:graphicFrameChg chg="mod modGraphic">
          <ac:chgData name="Coleman, Rebecca (CFPB)" userId="dec9c51d-1eae-438b-bff8-40b6e7b459b2" providerId="ADAL" clId="{085AF8AF-853C-484E-A3E0-00E421A0B725}" dt="2022-07-28T20:27:45.254" v="8872"/>
          <ac:graphicFrameMkLst>
            <pc:docMk/>
            <pc:sldMk cId="554451834" sldId="269"/>
            <ac:graphicFrameMk id="7" creationId="{FC4F8E82-CB18-482E-8A5E-54D046C3A800}"/>
          </ac:graphicFrameMkLst>
        </pc:graphicFrameChg>
      </pc:sldChg>
      <pc:sldChg chg="modSp add mod">
        <pc:chgData name="Coleman, Rebecca (CFPB)" userId="dec9c51d-1eae-438b-bff8-40b6e7b459b2" providerId="ADAL" clId="{085AF8AF-853C-484E-A3E0-00E421A0B725}" dt="2022-07-28T20:49:20.141" v="9909" actId="20577"/>
        <pc:sldMkLst>
          <pc:docMk/>
          <pc:sldMk cId="3324329909" sldId="270"/>
        </pc:sldMkLst>
        <pc:spChg chg="mod">
          <ac:chgData name="Coleman, Rebecca (CFPB)" userId="dec9c51d-1eae-438b-bff8-40b6e7b459b2" providerId="ADAL" clId="{085AF8AF-853C-484E-A3E0-00E421A0B725}" dt="2022-07-28T20:48:46.513" v="9799" actId="255"/>
          <ac:spMkLst>
            <pc:docMk/>
            <pc:sldMk cId="3324329909" sldId="270"/>
            <ac:spMk id="2" creationId="{65989C62-ACE6-42CC-A5F5-BECAEB418225}"/>
          </ac:spMkLst>
        </pc:spChg>
        <pc:graphicFrameChg chg="mod modGraphic">
          <ac:chgData name="Coleman, Rebecca (CFPB)" userId="dec9c51d-1eae-438b-bff8-40b6e7b459b2" providerId="ADAL" clId="{085AF8AF-853C-484E-A3E0-00E421A0B725}" dt="2022-07-28T20:49:20.141" v="9909" actId="20577"/>
          <ac:graphicFrameMkLst>
            <pc:docMk/>
            <pc:sldMk cId="3324329909" sldId="270"/>
            <ac:graphicFrameMk id="7" creationId="{FC4F8E82-CB18-482E-8A5E-54D046C3A800}"/>
          </ac:graphicFrameMkLst>
        </pc:graphicFrameChg>
      </pc:sldChg>
      <pc:sldChg chg="modSp add mod">
        <pc:chgData name="Coleman, Rebecca (CFPB)" userId="dec9c51d-1eae-438b-bff8-40b6e7b459b2" providerId="ADAL" clId="{085AF8AF-853C-484E-A3E0-00E421A0B725}" dt="2022-07-28T21:04:04.039" v="10681" actId="6549"/>
        <pc:sldMkLst>
          <pc:docMk/>
          <pc:sldMk cId="3880697686" sldId="271"/>
        </pc:sldMkLst>
        <pc:spChg chg="mod">
          <ac:chgData name="Coleman, Rebecca (CFPB)" userId="dec9c51d-1eae-438b-bff8-40b6e7b459b2" providerId="ADAL" clId="{085AF8AF-853C-484E-A3E0-00E421A0B725}" dt="2022-07-28T21:02:49.045" v="10679" actId="1076"/>
          <ac:spMkLst>
            <pc:docMk/>
            <pc:sldMk cId="3880697686" sldId="271"/>
            <ac:spMk id="2" creationId="{65989C62-ACE6-42CC-A5F5-BECAEB418225}"/>
          </ac:spMkLst>
        </pc:spChg>
        <pc:graphicFrameChg chg="mod modGraphic">
          <ac:chgData name="Coleman, Rebecca (CFPB)" userId="dec9c51d-1eae-438b-bff8-40b6e7b459b2" providerId="ADAL" clId="{085AF8AF-853C-484E-A3E0-00E421A0B725}" dt="2022-07-28T21:04:04.039" v="10681" actId="6549"/>
          <ac:graphicFrameMkLst>
            <pc:docMk/>
            <pc:sldMk cId="3880697686" sldId="271"/>
            <ac:graphicFrameMk id="7" creationId="{FC4F8E82-CB18-482E-8A5E-54D046C3A800}"/>
          </ac:graphicFrameMkLst>
        </pc:graphicFrameChg>
      </pc:sldChg>
    </pc:docChg>
  </pc:docChgLst>
  <pc:docChgLst>
    <pc:chgData name="Coleman, Rebecca (CFPB)" userId="dec9c51d-1eae-438b-bff8-40b6e7b459b2" providerId="ADAL" clId="{625D6C71-9EC0-42AE-B69D-EED66E29B300}"/>
    <pc:docChg chg="modSld">
      <pc:chgData name="Coleman, Rebecca (CFPB)" userId="dec9c51d-1eae-438b-bff8-40b6e7b459b2" providerId="ADAL" clId="{625D6C71-9EC0-42AE-B69D-EED66E29B300}" dt="2022-07-29T19:43:22.160" v="45"/>
      <pc:docMkLst>
        <pc:docMk/>
      </pc:docMkLst>
      <pc:sldChg chg="modSp mod">
        <pc:chgData name="Coleman, Rebecca (CFPB)" userId="dec9c51d-1eae-438b-bff8-40b6e7b459b2" providerId="ADAL" clId="{625D6C71-9EC0-42AE-B69D-EED66E29B300}" dt="2022-07-29T19:42:09.613" v="27" actId="20577"/>
        <pc:sldMkLst>
          <pc:docMk/>
          <pc:sldMk cId="1519198599" sldId="257"/>
        </pc:sldMkLst>
        <pc:graphicFrameChg chg="modGraphic">
          <ac:chgData name="Coleman, Rebecca (CFPB)" userId="dec9c51d-1eae-438b-bff8-40b6e7b459b2" providerId="ADAL" clId="{625D6C71-9EC0-42AE-B69D-EED66E29B300}" dt="2022-07-29T19:42:09.613" v="27" actId="20577"/>
          <ac:graphicFrameMkLst>
            <pc:docMk/>
            <pc:sldMk cId="1519198599" sldId="257"/>
            <ac:graphicFrameMk id="7" creationId="{FC4F8E82-CB18-482E-8A5E-54D046C3A800}"/>
          </ac:graphicFrameMkLst>
        </pc:graphicFrameChg>
      </pc:sldChg>
      <pc:sldChg chg="modSp">
        <pc:chgData name="Coleman, Rebecca (CFPB)" userId="dec9c51d-1eae-438b-bff8-40b6e7b459b2" providerId="ADAL" clId="{625D6C71-9EC0-42AE-B69D-EED66E29B300}" dt="2022-07-29T19:42:16.357" v="28"/>
        <pc:sldMkLst>
          <pc:docMk/>
          <pc:sldMk cId="1346313072" sldId="259"/>
        </pc:sldMkLst>
        <pc:graphicFrameChg chg="mod">
          <ac:chgData name="Coleman, Rebecca (CFPB)" userId="dec9c51d-1eae-438b-bff8-40b6e7b459b2" providerId="ADAL" clId="{625D6C71-9EC0-42AE-B69D-EED66E29B300}" dt="2022-07-29T19:42:16.357" v="28"/>
          <ac:graphicFrameMkLst>
            <pc:docMk/>
            <pc:sldMk cId="1346313072" sldId="259"/>
            <ac:graphicFrameMk id="7" creationId="{FC4F8E82-CB18-482E-8A5E-54D046C3A800}"/>
          </ac:graphicFrameMkLst>
        </pc:graphicFrameChg>
      </pc:sldChg>
      <pc:sldChg chg="modSp">
        <pc:chgData name="Coleman, Rebecca (CFPB)" userId="dec9c51d-1eae-438b-bff8-40b6e7b459b2" providerId="ADAL" clId="{625D6C71-9EC0-42AE-B69D-EED66E29B300}" dt="2022-07-29T19:42:19.575" v="29"/>
        <pc:sldMkLst>
          <pc:docMk/>
          <pc:sldMk cId="960823780" sldId="260"/>
        </pc:sldMkLst>
        <pc:graphicFrameChg chg="mod">
          <ac:chgData name="Coleman, Rebecca (CFPB)" userId="dec9c51d-1eae-438b-bff8-40b6e7b459b2" providerId="ADAL" clId="{625D6C71-9EC0-42AE-B69D-EED66E29B300}" dt="2022-07-29T19:42:19.575" v="29"/>
          <ac:graphicFrameMkLst>
            <pc:docMk/>
            <pc:sldMk cId="960823780" sldId="260"/>
            <ac:graphicFrameMk id="7" creationId="{FC4F8E82-CB18-482E-8A5E-54D046C3A800}"/>
          </ac:graphicFrameMkLst>
        </pc:graphicFrameChg>
      </pc:sldChg>
      <pc:sldChg chg="modSp">
        <pc:chgData name="Coleman, Rebecca (CFPB)" userId="dec9c51d-1eae-438b-bff8-40b6e7b459b2" providerId="ADAL" clId="{625D6C71-9EC0-42AE-B69D-EED66E29B300}" dt="2022-07-29T19:42:23.383" v="30"/>
        <pc:sldMkLst>
          <pc:docMk/>
          <pc:sldMk cId="2149428496" sldId="261"/>
        </pc:sldMkLst>
        <pc:graphicFrameChg chg="mod">
          <ac:chgData name="Coleman, Rebecca (CFPB)" userId="dec9c51d-1eae-438b-bff8-40b6e7b459b2" providerId="ADAL" clId="{625D6C71-9EC0-42AE-B69D-EED66E29B300}" dt="2022-07-29T19:42:23.383" v="30"/>
          <ac:graphicFrameMkLst>
            <pc:docMk/>
            <pc:sldMk cId="2149428496" sldId="261"/>
            <ac:graphicFrameMk id="7" creationId="{FC4F8E82-CB18-482E-8A5E-54D046C3A800}"/>
          </ac:graphicFrameMkLst>
        </pc:graphicFrameChg>
      </pc:sldChg>
      <pc:sldChg chg="modSp">
        <pc:chgData name="Coleman, Rebecca (CFPB)" userId="dec9c51d-1eae-438b-bff8-40b6e7b459b2" providerId="ADAL" clId="{625D6C71-9EC0-42AE-B69D-EED66E29B300}" dt="2022-07-29T19:42:26.404" v="31"/>
        <pc:sldMkLst>
          <pc:docMk/>
          <pc:sldMk cId="3294143240" sldId="262"/>
        </pc:sldMkLst>
        <pc:graphicFrameChg chg="mod">
          <ac:chgData name="Coleman, Rebecca (CFPB)" userId="dec9c51d-1eae-438b-bff8-40b6e7b459b2" providerId="ADAL" clId="{625D6C71-9EC0-42AE-B69D-EED66E29B300}" dt="2022-07-29T19:42:26.404" v="31"/>
          <ac:graphicFrameMkLst>
            <pc:docMk/>
            <pc:sldMk cId="3294143240" sldId="262"/>
            <ac:graphicFrameMk id="7" creationId="{FC4F8E82-CB18-482E-8A5E-54D046C3A800}"/>
          </ac:graphicFrameMkLst>
        </pc:graphicFrameChg>
      </pc:sldChg>
      <pc:sldChg chg="modSp">
        <pc:chgData name="Coleman, Rebecca (CFPB)" userId="dec9c51d-1eae-438b-bff8-40b6e7b459b2" providerId="ADAL" clId="{625D6C71-9EC0-42AE-B69D-EED66E29B300}" dt="2022-07-29T19:42:40.601" v="34"/>
        <pc:sldMkLst>
          <pc:docMk/>
          <pc:sldMk cId="217753100" sldId="263"/>
        </pc:sldMkLst>
        <pc:graphicFrameChg chg="mod">
          <ac:chgData name="Coleman, Rebecca (CFPB)" userId="dec9c51d-1eae-438b-bff8-40b6e7b459b2" providerId="ADAL" clId="{625D6C71-9EC0-42AE-B69D-EED66E29B300}" dt="2022-07-29T19:42:40.601" v="34"/>
          <ac:graphicFrameMkLst>
            <pc:docMk/>
            <pc:sldMk cId="217753100" sldId="263"/>
            <ac:graphicFrameMk id="7" creationId="{FC4F8E82-CB18-482E-8A5E-54D046C3A800}"/>
          </ac:graphicFrameMkLst>
        </pc:graphicFrameChg>
      </pc:sldChg>
      <pc:sldChg chg="modSp">
        <pc:chgData name="Coleman, Rebecca (CFPB)" userId="dec9c51d-1eae-438b-bff8-40b6e7b459b2" providerId="ADAL" clId="{625D6C71-9EC0-42AE-B69D-EED66E29B300}" dt="2022-07-29T19:42:43.273" v="35"/>
        <pc:sldMkLst>
          <pc:docMk/>
          <pc:sldMk cId="1081430133" sldId="264"/>
        </pc:sldMkLst>
        <pc:graphicFrameChg chg="mod">
          <ac:chgData name="Coleman, Rebecca (CFPB)" userId="dec9c51d-1eae-438b-bff8-40b6e7b459b2" providerId="ADAL" clId="{625D6C71-9EC0-42AE-B69D-EED66E29B300}" dt="2022-07-29T19:42:43.273" v="35"/>
          <ac:graphicFrameMkLst>
            <pc:docMk/>
            <pc:sldMk cId="1081430133" sldId="264"/>
            <ac:graphicFrameMk id="7" creationId="{FC4F8E82-CB18-482E-8A5E-54D046C3A800}"/>
          </ac:graphicFrameMkLst>
        </pc:graphicFrameChg>
      </pc:sldChg>
      <pc:sldChg chg="modSp">
        <pc:chgData name="Coleman, Rebecca (CFPB)" userId="dec9c51d-1eae-438b-bff8-40b6e7b459b2" providerId="ADAL" clId="{625D6C71-9EC0-42AE-B69D-EED66E29B300}" dt="2022-07-29T19:42:48.936" v="36"/>
        <pc:sldMkLst>
          <pc:docMk/>
          <pc:sldMk cId="2091975617" sldId="265"/>
        </pc:sldMkLst>
        <pc:graphicFrameChg chg="mod">
          <ac:chgData name="Coleman, Rebecca (CFPB)" userId="dec9c51d-1eae-438b-bff8-40b6e7b459b2" providerId="ADAL" clId="{625D6C71-9EC0-42AE-B69D-EED66E29B300}" dt="2022-07-29T19:42:48.936" v="36"/>
          <ac:graphicFrameMkLst>
            <pc:docMk/>
            <pc:sldMk cId="2091975617" sldId="265"/>
            <ac:graphicFrameMk id="7" creationId="{FC4F8E82-CB18-482E-8A5E-54D046C3A800}"/>
          </ac:graphicFrameMkLst>
        </pc:graphicFrameChg>
      </pc:sldChg>
      <pc:sldChg chg="modSp">
        <pc:chgData name="Coleman, Rebecca (CFPB)" userId="dec9c51d-1eae-438b-bff8-40b6e7b459b2" providerId="ADAL" clId="{625D6C71-9EC0-42AE-B69D-EED66E29B300}" dt="2022-07-29T19:42:53.413" v="37"/>
        <pc:sldMkLst>
          <pc:docMk/>
          <pc:sldMk cId="563462682" sldId="266"/>
        </pc:sldMkLst>
        <pc:graphicFrameChg chg="mod">
          <ac:chgData name="Coleman, Rebecca (CFPB)" userId="dec9c51d-1eae-438b-bff8-40b6e7b459b2" providerId="ADAL" clId="{625D6C71-9EC0-42AE-B69D-EED66E29B300}" dt="2022-07-29T19:42:53.413" v="37"/>
          <ac:graphicFrameMkLst>
            <pc:docMk/>
            <pc:sldMk cId="563462682" sldId="266"/>
            <ac:graphicFrameMk id="7" creationId="{FC4F8E82-CB18-482E-8A5E-54D046C3A800}"/>
          </ac:graphicFrameMkLst>
        </pc:graphicFrameChg>
      </pc:sldChg>
      <pc:sldChg chg="modSp">
        <pc:chgData name="Coleman, Rebecca (CFPB)" userId="dec9c51d-1eae-438b-bff8-40b6e7b459b2" providerId="ADAL" clId="{625D6C71-9EC0-42AE-B69D-EED66E29B300}" dt="2022-07-29T19:42:56.831" v="38"/>
        <pc:sldMkLst>
          <pc:docMk/>
          <pc:sldMk cId="2116772013" sldId="267"/>
        </pc:sldMkLst>
        <pc:graphicFrameChg chg="mod">
          <ac:chgData name="Coleman, Rebecca (CFPB)" userId="dec9c51d-1eae-438b-bff8-40b6e7b459b2" providerId="ADAL" clId="{625D6C71-9EC0-42AE-B69D-EED66E29B300}" dt="2022-07-29T19:42:56.831" v="38"/>
          <ac:graphicFrameMkLst>
            <pc:docMk/>
            <pc:sldMk cId="2116772013" sldId="267"/>
            <ac:graphicFrameMk id="7" creationId="{FC4F8E82-CB18-482E-8A5E-54D046C3A800}"/>
          </ac:graphicFrameMkLst>
        </pc:graphicFrameChg>
      </pc:sldChg>
      <pc:sldChg chg="modSp">
        <pc:chgData name="Coleman, Rebecca (CFPB)" userId="dec9c51d-1eae-438b-bff8-40b6e7b459b2" providerId="ADAL" clId="{625D6C71-9EC0-42AE-B69D-EED66E29B300}" dt="2022-07-29T19:42:59.452" v="39"/>
        <pc:sldMkLst>
          <pc:docMk/>
          <pc:sldMk cId="2182726354" sldId="268"/>
        </pc:sldMkLst>
        <pc:graphicFrameChg chg="mod">
          <ac:chgData name="Coleman, Rebecca (CFPB)" userId="dec9c51d-1eae-438b-bff8-40b6e7b459b2" providerId="ADAL" clId="{625D6C71-9EC0-42AE-B69D-EED66E29B300}" dt="2022-07-29T19:42:59.452" v="39"/>
          <ac:graphicFrameMkLst>
            <pc:docMk/>
            <pc:sldMk cId="2182726354" sldId="268"/>
            <ac:graphicFrameMk id="7" creationId="{FC4F8E82-CB18-482E-8A5E-54D046C3A800}"/>
          </ac:graphicFrameMkLst>
        </pc:graphicFrameChg>
      </pc:sldChg>
      <pc:sldChg chg="modSp">
        <pc:chgData name="Coleman, Rebecca (CFPB)" userId="dec9c51d-1eae-438b-bff8-40b6e7b459b2" providerId="ADAL" clId="{625D6C71-9EC0-42AE-B69D-EED66E29B300}" dt="2022-07-29T19:43:02.467" v="40"/>
        <pc:sldMkLst>
          <pc:docMk/>
          <pc:sldMk cId="554451834" sldId="269"/>
        </pc:sldMkLst>
        <pc:graphicFrameChg chg="mod">
          <ac:chgData name="Coleman, Rebecca (CFPB)" userId="dec9c51d-1eae-438b-bff8-40b6e7b459b2" providerId="ADAL" clId="{625D6C71-9EC0-42AE-B69D-EED66E29B300}" dt="2022-07-29T19:43:02.467" v="40"/>
          <ac:graphicFrameMkLst>
            <pc:docMk/>
            <pc:sldMk cId="554451834" sldId="269"/>
            <ac:graphicFrameMk id="7" creationId="{FC4F8E82-CB18-482E-8A5E-54D046C3A800}"/>
          </ac:graphicFrameMkLst>
        </pc:graphicFrameChg>
      </pc:sldChg>
      <pc:sldChg chg="modSp">
        <pc:chgData name="Coleman, Rebecca (CFPB)" userId="dec9c51d-1eae-438b-bff8-40b6e7b459b2" providerId="ADAL" clId="{625D6C71-9EC0-42AE-B69D-EED66E29B300}" dt="2022-07-29T19:43:05.703" v="41"/>
        <pc:sldMkLst>
          <pc:docMk/>
          <pc:sldMk cId="3324329909" sldId="270"/>
        </pc:sldMkLst>
        <pc:graphicFrameChg chg="mod">
          <ac:chgData name="Coleman, Rebecca (CFPB)" userId="dec9c51d-1eae-438b-bff8-40b6e7b459b2" providerId="ADAL" clId="{625D6C71-9EC0-42AE-B69D-EED66E29B300}" dt="2022-07-29T19:43:05.703" v="41"/>
          <ac:graphicFrameMkLst>
            <pc:docMk/>
            <pc:sldMk cId="3324329909" sldId="270"/>
            <ac:graphicFrameMk id="7" creationId="{FC4F8E82-CB18-482E-8A5E-54D046C3A800}"/>
          </ac:graphicFrameMkLst>
        </pc:graphicFrameChg>
      </pc:sldChg>
      <pc:sldChg chg="modSp">
        <pc:chgData name="Coleman, Rebecca (CFPB)" userId="dec9c51d-1eae-438b-bff8-40b6e7b459b2" providerId="ADAL" clId="{625D6C71-9EC0-42AE-B69D-EED66E29B300}" dt="2022-07-29T19:43:11.302" v="43"/>
        <pc:sldMkLst>
          <pc:docMk/>
          <pc:sldMk cId="3880697686" sldId="271"/>
        </pc:sldMkLst>
        <pc:graphicFrameChg chg="mod">
          <ac:chgData name="Coleman, Rebecca (CFPB)" userId="dec9c51d-1eae-438b-bff8-40b6e7b459b2" providerId="ADAL" clId="{625D6C71-9EC0-42AE-B69D-EED66E29B300}" dt="2022-07-29T19:43:11.302" v="43"/>
          <ac:graphicFrameMkLst>
            <pc:docMk/>
            <pc:sldMk cId="3880697686" sldId="271"/>
            <ac:graphicFrameMk id="7" creationId="{FC4F8E82-CB18-482E-8A5E-54D046C3A800}"/>
          </ac:graphicFrameMkLst>
        </pc:graphicFrameChg>
      </pc:sldChg>
      <pc:sldChg chg="modSp">
        <pc:chgData name="Coleman, Rebecca (CFPB)" userId="dec9c51d-1eae-438b-bff8-40b6e7b459b2" providerId="ADAL" clId="{625D6C71-9EC0-42AE-B69D-EED66E29B300}" dt="2022-07-29T19:43:08.449" v="42"/>
        <pc:sldMkLst>
          <pc:docMk/>
          <pc:sldMk cId="3104560564" sldId="272"/>
        </pc:sldMkLst>
        <pc:graphicFrameChg chg="mod">
          <ac:chgData name="Coleman, Rebecca (CFPB)" userId="dec9c51d-1eae-438b-bff8-40b6e7b459b2" providerId="ADAL" clId="{625D6C71-9EC0-42AE-B69D-EED66E29B300}" dt="2022-07-29T19:43:08.449" v="42"/>
          <ac:graphicFrameMkLst>
            <pc:docMk/>
            <pc:sldMk cId="3104560564" sldId="272"/>
            <ac:graphicFrameMk id="7" creationId="{FC4F8E82-CB18-482E-8A5E-54D046C3A800}"/>
          </ac:graphicFrameMkLst>
        </pc:graphicFrameChg>
      </pc:sldChg>
      <pc:sldChg chg="modSp">
        <pc:chgData name="Coleman, Rebecca (CFPB)" userId="dec9c51d-1eae-438b-bff8-40b6e7b459b2" providerId="ADAL" clId="{625D6C71-9EC0-42AE-B69D-EED66E29B300}" dt="2022-07-29T19:43:15.708" v="44"/>
        <pc:sldMkLst>
          <pc:docMk/>
          <pc:sldMk cId="4106848926" sldId="273"/>
        </pc:sldMkLst>
        <pc:graphicFrameChg chg="mod">
          <ac:chgData name="Coleman, Rebecca (CFPB)" userId="dec9c51d-1eae-438b-bff8-40b6e7b459b2" providerId="ADAL" clId="{625D6C71-9EC0-42AE-B69D-EED66E29B300}" dt="2022-07-29T19:43:15.708" v="44"/>
          <ac:graphicFrameMkLst>
            <pc:docMk/>
            <pc:sldMk cId="4106848926" sldId="273"/>
            <ac:graphicFrameMk id="7" creationId="{FC4F8E82-CB18-482E-8A5E-54D046C3A800}"/>
          </ac:graphicFrameMkLst>
        </pc:graphicFrameChg>
      </pc:sldChg>
      <pc:sldChg chg="modSp">
        <pc:chgData name="Coleman, Rebecca (CFPB)" userId="dec9c51d-1eae-438b-bff8-40b6e7b459b2" providerId="ADAL" clId="{625D6C71-9EC0-42AE-B69D-EED66E29B300}" dt="2022-07-29T19:43:22.160" v="45"/>
        <pc:sldMkLst>
          <pc:docMk/>
          <pc:sldMk cId="2665341731" sldId="274"/>
        </pc:sldMkLst>
        <pc:graphicFrameChg chg="mod">
          <ac:chgData name="Coleman, Rebecca (CFPB)" userId="dec9c51d-1eae-438b-bff8-40b6e7b459b2" providerId="ADAL" clId="{625D6C71-9EC0-42AE-B69D-EED66E29B300}" dt="2022-07-29T19:43:22.160" v="45"/>
          <ac:graphicFrameMkLst>
            <pc:docMk/>
            <pc:sldMk cId="2665341731" sldId="274"/>
            <ac:graphicFrameMk id="7" creationId="{FC4F8E82-CB18-482E-8A5E-54D046C3A800}"/>
          </ac:graphicFrameMkLst>
        </pc:graphicFrameChg>
      </pc:sldChg>
      <pc:sldChg chg="modSp">
        <pc:chgData name="Coleman, Rebecca (CFPB)" userId="dec9c51d-1eae-438b-bff8-40b6e7b459b2" providerId="ADAL" clId="{625D6C71-9EC0-42AE-B69D-EED66E29B300}" dt="2022-07-29T19:42:33.920" v="32"/>
        <pc:sldMkLst>
          <pc:docMk/>
          <pc:sldMk cId="4264376033" sldId="275"/>
        </pc:sldMkLst>
        <pc:graphicFrameChg chg="mod">
          <ac:chgData name="Coleman, Rebecca (CFPB)" userId="dec9c51d-1eae-438b-bff8-40b6e7b459b2" providerId="ADAL" clId="{625D6C71-9EC0-42AE-B69D-EED66E29B300}" dt="2022-07-29T19:42:33.920" v="32"/>
          <ac:graphicFrameMkLst>
            <pc:docMk/>
            <pc:sldMk cId="4264376033" sldId="275"/>
            <ac:graphicFrameMk id="7" creationId="{FC4F8E82-CB18-482E-8A5E-54D046C3A800}"/>
          </ac:graphicFrameMkLst>
        </pc:graphicFrameChg>
      </pc:sldChg>
      <pc:sldChg chg="modSp">
        <pc:chgData name="Coleman, Rebecca (CFPB)" userId="dec9c51d-1eae-438b-bff8-40b6e7b459b2" providerId="ADAL" clId="{625D6C71-9EC0-42AE-B69D-EED66E29B300}" dt="2022-07-29T19:42:36.995" v="33"/>
        <pc:sldMkLst>
          <pc:docMk/>
          <pc:sldMk cId="1786890097" sldId="276"/>
        </pc:sldMkLst>
        <pc:graphicFrameChg chg="mod">
          <ac:chgData name="Coleman, Rebecca (CFPB)" userId="dec9c51d-1eae-438b-bff8-40b6e7b459b2" providerId="ADAL" clId="{625D6C71-9EC0-42AE-B69D-EED66E29B300}" dt="2022-07-29T19:42:36.995" v="33"/>
          <ac:graphicFrameMkLst>
            <pc:docMk/>
            <pc:sldMk cId="1786890097" sldId="276"/>
            <ac:graphicFrameMk id="7" creationId="{FC4F8E82-CB18-482E-8A5E-54D046C3A800}"/>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7FC85-E72E-4DA1-A6DC-27F1556144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4D28CE-71AE-4217-83BB-0AEF9539DC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C1E82F8-AFDA-4737-9B72-F327AB89B8C2}"/>
              </a:ext>
            </a:extLst>
          </p:cNvPr>
          <p:cNvSpPr>
            <a:spLocks noGrp="1"/>
          </p:cNvSpPr>
          <p:nvPr>
            <p:ph type="dt" sz="half" idx="10"/>
          </p:nvPr>
        </p:nvSpPr>
        <p:spPr/>
        <p:txBody>
          <a:bodyPr/>
          <a:lstStyle/>
          <a:p>
            <a:fld id="{3B006234-1A49-4B88-9432-504D8B994C59}" type="datetimeFigureOut">
              <a:rPr lang="en-US" smtClean="0"/>
              <a:t>7/29/2022</a:t>
            </a:fld>
            <a:endParaRPr lang="en-US"/>
          </a:p>
        </p:txBody>
      </p:sp>
      <p:sp>
        <p:nvSpPr>
          <p:cNvPr id="5" name="Footer Placeholder 4">
            <a:extLst>
              <a:ext uri="{FF2B5EF4-FFF2-40B4-BE49-F238E27FC236}">
                <a16:creationId xmlns:a16="http://schemas.microsoft.com/office/drawing/2014/main" id="{F8B7123F-EB7F-4183-B3C2-BD499486EA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31DDD7-221B-477F-A85C-3B45C87ACEC2}"/>
              </a:ext>
            </a:extLst>
          </p:cNvPr>
          <p:cNvSpPr>
            <a:spLocks noGrp="1"/>
          </p:cNvSpPr>
          <p:nvPr>
            <p:ph type="sldNum" sz="quarter" idx="12"/>
          </p:nvPr>
        </p:nvSpPr>
        <p:spPr/>
        <p:txBody>
          <a:bodyPr/>
          <a:lstStyle/>
          <a:p>
            <a:fld id="{99A88EE0-1C2D-4273-88DF-FFD3032B365F}" type="slidenum">
              <a:rPr lang="en-US" smtClean="0"/>
              <a:t>‹#›</a:t>
            </a:fld>
            <a:endParaRPr lang="en-US"/>
          </a:p>
        </p:txBody>
      </p:sp>
    </p:spTree>
    <p:extLst>
      <p:ext uri="{BB962C8B-B14F-4D97-AF65-F5344CB8AC3E}">
        <p14:creationId xmlns:p14="http://schemas.microsoft.com/office/powerpoint/2010/main" val="1843616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580D2-3441-47C6-B619-30E1FB37D1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4E7AE2-4A28-49CC-8981-BABC64B704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C126D1-587D-4F1C-8E61-A18A0D1F5D67}"/>
              </a:ext>
            </a:extLst>
          </p:cNvPr>
          <p:cNvSpPr>
            <a:spLocks noGrp="1"/>
          </p:cNvSpPr>
          <p:nvPr>
            <p:ph type="dt" sz="half" idx="10"/>
          </p:nvPr>
        </p:nvSpPr>
        <p:spPr/>
        <p:txBody>
          <a:bodyPr/>
          <a:lstStyle/>
          <a:p>
            <a:fld id="{3B006234-1A49-4B88-9432-504D8B994C59}" type="datetimeFigureOut">
              <a:rPr lang="en-US" smtClean="0"/>
              <a:t>7/29/2022</a:t>
            </a:fld>
            <a:endParaRPr lang="en-US"/>
          </a:p>
        </p:txBody>
      </p:sp>
      <p:sp>
        <p:nvSpPr>
          <p:cNvPr id="5" name="Footer Placeholder 4">
            <a:extLst>
              <a:ext uri="{FF2B5EF4-FFF2-40B4-BE49-F238E27FC236}">
                <a16:creationId xmlns:a16="http://schemas.microsoft.com/office/drawing/2014/main" id="{648DDED1-4504-4F28-B10F-7E42A66D8E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ADE407-8E94-4EC4-9132-A02395801373}"/>
              </a:ext>
            </a:extLst>
          </p:cNvPr>
          <p:cNvSpPr>
            <a:spLocks noGrp="1"/>
          </p:cNvSpPr>
          <p:nvPr>
            <p:ph type="sldNum" sz="quarter" idx="12"/>
          </p:nvPr>
        </p:nvSpPr>
        <p:spPr/>
        <p:txBody>
          <a:bodyPr/>
          <a:lstStyle/>
          <a:p>
            <a:fld id="{99A88EE0-1C2D-4273-88DF-FFD3032B365F}" type="slidenum">
              <a:rPr lang="en-US" smtClean="0"/>
              <a:t>‹#›</a:t>
            </a:fld>
            <a:endParaRPr lang="en-US"/>
          </a:p>
        </p:txBody>
      </p:sp>
    </p:spTree>
    <p:extLst>
      <p:ext uri="{BB962C8B-B14F-4D97-AF65-F5344CB8AC3E}">
        <p14:creationId xmlns:p14="http://schemas.microsoft.com/office/powerpoint/2010/main" val="2986430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F741D8-4AFA-4AD7-8A6E-C925A81A6E1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2E9C86-8EE1-457E-B34F-501D11E19DF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122C6F-4439-4AB7-AEB2-613F7EC46F0A}"/>
              </a:ext>
            </a:extLst>
          </p:cNvPr>
          <p:cNvSpPr>
            <a:spLocks noGrp="1"/>
          </p:cNvSpPr>
          <p:nvPr>
            <p:ph type="dt" sz="half" idx="10"/>
          </p:nvPr>
        </p:nvSpPr>
        <p:spPr/>
        <p:txBody>
          <a:bodyPr/>
          <a:lstStyle/>
          <a:p>
            <a:fld id="{3B006234-1A49-4B88-9432-504D8B994C59}" type="datetimeFigureOut">
              <a:rPr lang="en-US" smtClean="0"/>
              <a:t>7/29/2022</a:t>
            </a:fld>
            <a:endParaRPr lang="en-US"/>
          </a:p>
        </p:txBody>
      </p:sp>
      <p:sp>
        <p:nvSpPr>
          <p:cNvPr id="5" name="Footer Placeholder 4">
            <a:extLst>
              <a:ext uri="{FF2B5EF4-FFF2-40B4-BE49-F238E27FC236}">
                <a16:creationId xmlns:a16="http://schemas.microsoft.com/office/drawing/2014/main" id="{B15927F3-02DF-4762-987D-427D8EFA52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827EBC-5FCE-4948-8C9F-A0EE62F6AB4C}"/>
              </a:ext>
            </a:extLst>
          </p:cNvPr>
          <p:cNvSpPr>
            <a:spLocks noGrp="1"/>
          </p:cNvSpPr>
          <p:nvPr>
            <p:ph type="sldNum" sz="quarter" idx="12"/>
          </p:nvPr>
        </p:nvSpPr>
        <p:spPr/>
        <p:txBody>
          <a:bodyPr/>
          <a:lstStyle/>
          <a:p>
            <a:fld id="{99A88EE0-1C2D-4273-88DF-FFD3032B365F}" type="slidenum">
              <a:rPr lang="en-US" smtClean="0"/>
              <a:t>‹#›</a:t>
            </a:fld>
            <a:endParaRPr lang="en-US"/>
          </a:p>
        </p:txBody>
      </p:sp>
    </p:spTree>
    <p:extLst>
      <p:ext uri="{BB962C8B-B14F-4D97-AF65-F5344CB8AC3E}">
        <p14:creationId xmlns:p14="http://schemas.microsoft.com/office/powerpoint/2010/main" val="3234086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6B2C9-074B-44DC-B933-6EF2A11810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2A0411-110B-4F67-9093-3AA37557E1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3B43B5-0A75-4058-8325-B4DB954FEA80}"/>
              </a:ext>
            </a:extLst>
          </p:cNvPr>
          <p:cNvSpPr>
            <a:spLocks noGrp="1"/>
          </p:cNvSpPr>
          <p:nvPr>
            <p:ph type="dt" sz="half" idx="10"/>
          </p:nvPr>
        </p:nvSpPr>
        <p:spPr/>
        <p:txBody>
          <a:bodyPr/>
          <a:lstStyle/>
          <a:p>
            <a:fld id="{3B006234-1A49-4B88-9432-504D8B994C59}" type="datetimeFigureOut">
              <a:rPr lang="en-US" smtClean="0"/>
              <a:t>7/29/2022</a:t>
            </a:fld>
            <a:endParaRPr lang="en-US"/>
          </a:p>
        </p:txBody>
      </p:sp>
      <p:sp>
        <p:nvSpPr>
          <p:cNvPr id="5" name="Footer Placeholder 4">
            <a:extLst>
              <a:ext uri="{FF2B5EF4-FFF2-40B4-BE49-F238E27FC236}">
                <a16:creationId xmlns:a16="http://schemas.microsoft.com/office/drawing/2014/main" id="{88B2377B-04A5-494C-9A8B-2198DD973E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47F5F8-988B-4867-A2D9-FEC6506BF6A5}"/>
              </a:ext>
            </a:extLst>
          </p:cNvPr>
          <p:cNvSpPr>
            <a:spLocks noGrp="1"/>
          </p:cNvSpPr>
          <p:nvPr>
            <p:ph type="sldNum" sz="quarter" idx="12"/>
          </p:nvPr>
        </p:nvSpPr>
        <p:spPr/>
        <p:txBody>
          <a:bodyPr/>
          <a:lstStyle/>
          <a:p>
            <a:fld id="{99A88EE0-1C2D-4273-88DF-FFD3032B365F}" type="slidenum">
              <a:rPr lang="en-US" smtClean="0"/>
              <a:t>‹#›</a:t>
            </a:fld>
            <a:endParaRPr lang="en-US"/>
          </a:p>
        </p:txBody>
      </p:sp>
    </p:spTree>
    <p:extLst>
      <p:ext uri="{BB962C8B-B14F-4D97-AF65-F5344CB8AC3E}">
        <p14:creationId xmlns:p14="http://schemas.microsoft.com/office/powerpoint/2010/main" val="1496673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2BC96-1B79-4DEB-A63E-0351F1546C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4B4C115-F3DA-4BA3-B854-5C163BB21E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5B4D32-5585-4544-8EB8-F67A9ED343A7}"/>
              </a:ext>
            </a:extLst>
          </p:cNvPr>
          <p:cNvSpPr>
            <a:spLocks noGrp="1"/>
          </p:cNvSpPr>
          <p:nvPr>
            <p:ph type="dt" sz="half" idx="10"/>
          </p:nvPr>
        </p:nvSpPr>
        <p:spPr/>
        <p:txBody>
          <a:bodyPr/>
          <a:lstStyle/>
          <a:p>
            <a:fld id="{3B006234-1A49-4B88-9432-504D8B994C59}" type="datetimeFigureOut">
              <a:rPr lang="en-US" smtClean="0"/>
              <a:t>7/29/2022</a:t>
            </a:fld>
            <a:endParaRPr lang="en-US"/>
          </a:p>
        </p:txBody>
      </p:sp>
      <p:sp>
        <p:nvSpPr>
          <p:cNvPr id="5" name="Footer Placeholder 4">
            <a:extLst>
              <a:ext uri="{FF2B5EF4-FFF2-40B4-BE49-F238E27FC236}">
                <a16:creationId xmlns:a16="http://schemas.microsoft.com/office/drawing/2014/main" id="{32AD961C-28FE-4189-8299-7ACE801DE6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91A144-CB12-4E63-8C28-6C5085CBCDAF}"/>
              </a:ext>
            </a:extLst>
          </p:cNvPr>
          <p:cNvSpPr>
            <a:spLocks noGrp="1"/>
          </p:cNvSpPr>
          <p:nvPr>
            <p:ph type="sldNum" sz="quarter" idx="12"/>
          </p:nvPr>
        </p:nvSpPr>
        <p:spPr/>
        <p:txBody>
          <a:bodyPr/>
          <a:lstStyle/>
          <a:p>
            <a:fld id="{99A88EE0-1C2D-4273-88DF-FFD3032B365F}" type="slidenum">
              <a:rPr lang="en-US" smtClean="0"/>
              <a:t>‹#›</a:t>
            </a:fld>
            <a:endParaRPr lang="en-US"/>
          </a:p>
        </p:txBody>
      </p:sp>
    </p:spTree>
    <p:extLst>
      <p:ext uri="{BB962C8B-B14F-4D97-AF65-F5344CB8AC3E}">
        <p14:creationId xmlns:p14="http://schemas.microsoft.com/office/powerpoint/2010/main" val="3860525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68E9C-556D-4DDA-A76A-E28600FB5E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8103FD-DC11-4DE9-9B3A-88DEB17B62E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E37D69E-B429-4775-A4EB-09506E5F090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96F985-B9D4-4E1B-8C9F-A13C147E5481}"/>
              </a:ext>
            </a:extLst>
          </p:cNvPr>
          <p:cNvSpPr>
            <a:spLocks noGrp="1"/>
          </p:cNvSpPr>
          <p:nvPr>
            <p:ph type="dt" sz="half" idx="10"/>
          </p:nvPr>
        </p:nvSpPr>
        <p:spPr/>
        <p:txBody>
          <a:bodyPr/>
          <a:lstStyle/>
          <a:p>
            <a:fld id="{3B006234-1A49-4B88-9432-504D8B994C59}" type="datetimeFigureOut">
              <a:rPr lang="en-US" smtClean="0"/>
              <a:t>7/29/2022</a:t>
            </a:fld>
            <a:endParaRPr lang="en-US"/>
          </a:p>
        </p:txBody>
      </p:sp>
      <p:sp>
        <p:nvSpPr>
          <p:cNvPr id="6" name="Footer Placeholder 5">
            <a:extLst>
              <a:ext uri="{FF2B5EF4-FFF2-40B4-BE49-F238E27FC236}">
                <a16:creationId xmlns:a16="http://schemas.microsoft.com/office/drawing/2014/main" id="{3CCFD67A-AA0D-4F90-A6C5-50074146E0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BF259E-0E1F-4F44-AD60-3D123CCF9B39}"/>
              </a:ext>
            </a:extLst>
          </p:cNvPr>
          <p:cNvSpPr>
            <a:spLocks noGrp="1"/>
          </p:cNvSpPr>
          <p:nvPr>
            <p:ph type="sldNum" sz="quarter" idx="12"/>
          </p:nvPr>
        </p:nvSpPr>
        <p:spPr/>
        <p:txBody>
          <a:bodyPr/>
          <a:lstStyle/>
          <a:p>
            <a:fld id="{99A88EE0-1C2D-4273-88DF-FFD3032B365F}" type="slidenum">
              <a:rPr lang="en-US" smtClean="0"/>
              <a:t>‹#›</a:t>
            </a:fld>
            <a:endParaRPr lang="en-US"/>
          </a:p>
        </p:txBody>
      </p:sp>
    </p:spTree>
    <p:extLst>
      <p:ext uri="{BB962C8B-B14F-4D97-AF65-F5344CB8AC3E}">
        <p14:creationId xmlns:p14="http://schemas.microsoft.com/office/powerpoint/2010/main" val="3319292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CE2DD-94A6-43C4-A42B-8D392404D6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828A7B5-7BC8-4ACD-888A-A517A2C4E0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F732F2-8B09-449A-AD49-0B61F84334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6F28A01-22DA-4B47-82DB-96594DE3E6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91730A-FB36-4751-A061-5EBF152A0C0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AB61F0-675A-41D8-947F-8C6FDB1891AF}"/>
              </a:ext>
            </a:extLst>
          </p:cNvPr>
          <p:cNvSpPr>
            <a:spLocks noGrp="1"/>
          </p:cNvSpPr>
          <p:nvPr>
            <p:ph type="dt" sz="half" idx="10"/>
          </p:nvPr>
        </p:nvSpPr>
        <p:spPr/>
        <p:txBody>
          <a:bodyPr/>
          <a:lstStyle/>
          <a:p>
            <a:fld id="{3B006234-1A49-4B88-9432-504D8B994C59}" type="datetimeFigureOut">
              <a:rPr lang="en-US" smtClean="0"/>
              <a:t>7/29/2022</a:t>
            </a:fld>
            <a:endParaRPr lang="en-US"/>
          </a:p>
        </p:txBody>
      </p:sp>
      <p:sp>
        <p:nvSpPr>
          <p:cNvPr id="8" name="Footer Placeholder 7">
            <a:extLst>
              <a:ext uri="{FF2B5EF4-FFF2-40B4-BE49-F238E27FC236}">
                <a16:creationId xmlns:a16="http://schemas.microsoft.com/office/drawing/2014/main" id="{EAFE28FE-BEB2-4A26-8E3D-6617C0FB61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C3D7896-0B1B-4848-AE2F-C65818ABCE13}"/>
              </a:ext>
            </a:extLst>
          </p:cNvPr>
          <p:cNvSpPr>
            <a:spLocks noGrp="1"/>
          </p:cNvSpPr>
          <p:nvPr>
            <p:ph type="sldNum" sz="quarter" idx="12"/>
          </p:nvPr>
        </p:nvSpPr>
        <p:spPr/>
        <p:txBody>
          <a:bodyPr/>
          <a:lstStyle/>
          <a:p>
            <a:fld id="{99A88EE0-1C2D-4273-88DF-FFD3032B365F}" type="slidenum">
              <a:rPr lang="en-US" smtClean="0"/>
              <a:t>‹#›</a:t>
            </a:fld>
            <a:endParaRPr lang="en-US"/>
          </a:p>
        </p:txBody>
      </p:sp>
    </p:spTree>
    <p:extLst>
      <p:ext uri="{BB962C8B-B14F-4D97-AF65-F5344CB8AC3E}">
        <p14:creationId xmlns:p14="http://schemas.microsoft.com/office/powerpoint/2010/main" val="4080872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DBE6B-2D87-47CC-9B2A-3F0F36EC32E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C60248-B38E-4A36-A7EC-F4884DE47B54}"/>
              </a:ext>
            </a:extLst>
          </p:cNvPr>
          <p:cNvSpPr>
            <a:spLocks noGrp="1"/>
          </p:cNvSpPr>
          <p:nvPr>
            <p:ph type="dt" sz="half" idx="10"/>
          </p:nvPr>
        </p:nvSpPr>
        <p:spPr/>
        <p:txBody>
          <a:bodyPr/>
          <a:lstStyle/>
          <a:p>
            <a:fld id="{3B006234-1A49-4B88-9432-504D8B994C59}" type="datetimeFigureOut">
              <a:rPr lang="en-US" smtClean="0"/>
              <a:t>7/29/2022</a:t>
            </a:fld>
            <a:endParaRPr lang="en-US"/>
          </a:p>
        </p:txBody>
      </p:sp>
      <p:sp>
        <p:nvSpPr>
          <p:cNvPr id="4" name="Footer Placeholder 3">
            <a:extLst>
              <a:ext uri="{FF2B5EF4-FFF2-40B4-BE49-F238E27FC236}">
                <a16:creationId xmlns:a16="http://schemas.microsoft.com/office/drawing/2014/main" id="{BC755628-99FF-4DA7-8B61-D8D4D2C869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B74374-9788-4571-B64A-566F3CDBF7D9}"/>
              </a:ext>
            </a:extLst>
          </p:cNvPr>
          <p:cNvSpPr>
            <a:spLocks noGrp="1"/>
          </p:cNvSpPr>
          <p:nvPr>
            <p:ph type="sldNum" sz="quarter" idx="12"/>
          </p:nvPr>
        </p:nvSpPr>
        <p:spPr/>
        <p:txBody>
          <a:bodyPr/>
          <a:lstStyle/>
          <a:p>
            <a:fld id="{99A88EE0-1C2D-4273-88DF-FFD3032B365F}" type="slidenum">
              <a:rPr lang="en-US" smtClean="0"/>
              <a:t>‹#›</a:t>
            </a:fld>
            <a:endParaRPr lang="en-US"/>
          </a:p>
        </p:txBody>
      </p:sp>
    </p:spTree>
    <p:extLst>
      <p:ext uri="{BB962C8B-B14F-4D97-AF65-F5344CB8AC3E}">
        <p14:creationId xmlns:p14="http://schemas.microsoft.com/office/powerpoint/2010/main" val="1856102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D92C43-14FF-4C66-8CBD-9998B53C2D9B}"/>
              </a:ext>
            </a:extLst>
          </p:cNvPr>
          <p:cNvSpPr>
            <a:spLocks noGrp="1"/>
          </p:cNvSpPr>
          <p:nvPr>
            <p:ph type="dt" sz="half" idx="10"/>
          </p:nvPr>
        </p:nvSpPr>
        <p:spPr/>
        <p:txBody>
          <a:bodyPr/>
          <a:lstStyle/>
          <a:p>
            <a:fld id="{3B006234-1A49-4B88-9432-504D8B994C59}" type="datetimeFigureOut">
              <a:rPr lang="en-US" smtClean="0"/>
              <a:t>7/29/2022</a:t>
            </a:fld>
            <a:endParaRPr lang="en-US"/>
          </a:p>
        </p:txBody>
      </p:sp>
      <p:sp>
        <p:nvSpPr>
          <p:cNvPr id="3" name="Footer Placeholder 2">
            <a:extLst>
              <a:ext uri="{FF2B5EF4-FFF2-40B4-BE49-F238E27FC236}">
                <a16:creationId xmlns:a16="http://schemas.microsoft.com/office/drawing/2014/main" id="{127E0B11-5A85-4205-86CF-0C65591DA66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7DC8B9B-3A1B-4EC5-885E-F69C51036FDB}"/>
              </a:ext>
            </a:extLst>
          </p:cNvPr>
          <p:cNvSpPr>
            <a:spLocks noGrp="1"/>
          </p:cNvSpPr>
          <p:nvPr>
            <p:ph type="sldNum" sz="quarter" idx="12"/>
          </p:nvPr>
        </p:nvSpPr>
        <p:spPr/>
        <p:txBody>
          <a:bodyPr/>
          <a:lstStyle/>
          <a:p>
            <a:fld id="{99A88EE0-1C2D-4273-88DF-FFD3032B365F}" type="slidenum">
              <a:rPr lang="en-US" smtClean="0"/>
              <a:t>‹#›</a:t>
            </a:fld>
            <a:endParaRPr lang="en-US"/>
          </a:p>
        </p:txBody>
      </p:sp>
    </p:spTree>
    <p:extLst>
      <p:ext uri="{BB962C8B-B14F-4D97-AF65-F5344CB8AC3E}">
        <p14:creationId xmlns:p14="http://schemas.microsoft.com/office/powerpoint/2010/main" val="413010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F4FA8-EBC0-4163-98D5-D314173C5F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8BDB1BB-CEC8-45A7-936B-C7F34EC939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4CCFEAE-21DE-4694-B5FD-85D9DD3EFF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EA8191-5FEF-4F39-B95B-DECDCB28DCF8}"/>
              </a:ext>
            </a:extLst>
          </p:cNvPr>
          <p:cNvSpPr>
            <a:spLocks noGrp="1"/>
          </p:cNvSpPr>
          <p:nvPr>
            <p:ph type="dt" sz="half" idx="10"/>
          </p:nvPr>
        </p:nvSpPr>
        <p:spPr/>
        <p:txBody>
          <a:bodyPr/>
          <a:lstStyle/>
          <a:p>
            <a:fld id="{3B006234-1A49-4B88-9432-504D8B994C59}" type="datetimeFigureOut">
              <a:rPr lang="en-US" smtClean="0"/>
              <a:t>7/29/2022</a:t>
            </a:fld>
            <a:endParaRPr lang="en-US"/>
          </a:p>
        </p:txBody>
      </p:sp>
      <p:sp>
        <p:nvSpPr>
          <p:cNvPr id="6" name="Footer Placeholder 5">
            <a:extLst>
              <a:ext uri="{FF2B5EF4-FFF2-40B4-BE49-F238E27FC236}">
                <a16:creationId xmlns:a16="http://schemas.microsoft.com/office/drawing/2014/main" id="{1E95B269-7DFF-47A6-8929-67B59B480E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1CD9C5-FF58-4325-A2DF-A23105844F6D}"/>
              </a:ext>
            </a:extLst>
          </p:cNvPr>
          <p:cNvSpPr>
            <a:spLocks noGrp="1"/>
          </p:cNvSpPr>
          <p:nvPr>
            <p:ph type="sldNum" sz="quarter" idx="12"/>
          </p:nvPr>
        </p:nvSpPr>
        <p:spPr/>
        <p:txBody>
          <a:bodyPr/>
          <a:lstStyle/>
          <a:p>
            <a:fld id="{99A88EE0-1C2D-4273-88DF-FFD3032B365F}" type="slidenum">
              <a:rPr lang="en-US" smtClean="0"/>
              <a:t>‹#›</a:t>
            </a:fld>
            <a:endParaRPr lang="en-US"/>
          </a:p>
        </p:txBody>
      </p:sp>
    </p:spTree>
    <p:extLst>
      <p:ext uri="{BB962C8B-B14F-4D97-AF65-F5344CB8AC3E}">
        <p14:creationId xmlns:p14="http://schemas.microsoft.com/office/powerpoint/2010/main" val="3537410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470B1-6C37-4606-86B7-3846C22935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72BD07E-B346-4FA0-8398-A9902D2E45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84E807-80AB-49FA-BF5A-DDF791063F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2FA7A2-7AD5-44FC-97B5-AED253D8B704}"/>
              </a:ext>
            </a:extLst>
          </p:cNvPr>
          <p:cNvSpPr>
            <a:spLocks noGrp="1"/>
          </p:cNvSpPr>
          <p:nvPr>
            <p:ph type="dt" sz="half" idx="10"/>
          </p:nvPr>
        </p:nvSpPr>
        <p:spPr/>
        <p:txBody>
          <a:bodyPr/>
          <a:lstStyle/>
          <a:p>
            <a:fld id="{3B006234-1A49-4B88-9432-504D8B994C59}" type="datetimeFigureOut">
              <a:rPr lang="en-US" smtClean="0"/>
              <a:t>7/29/2022</a:t>
            </a:fld>
            <a:endParaRPr lang="en-US"/>
          </a:p>
        </p:txBody>
      </p:sp>
      <p:sp>
        <p:nvSpPr>
          <p:cNvPr id="6" name="Footer Placeholder 5">
            <a:extLst>
              <a:ext uri="{FF2B5EF4-FFF2-40B4-BE49-F238E27FC236}">
                <a16:creationId xmlns:a16="http://schemas.microsoft.com/office/drawing/2014/main" id="{4CB7D683-D6FA-45F0-91B9-5B159A1246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C3E86A-2181-4E64-B138-600B4180A595}"/>
              </a:ext>
            </a:extLst>
          </p:cNvPr>
          <p:cNvSpPr>
            <a:spLocks noGrp="1"/>
          </p:cNvSpPr>
          <p:nvPr>
            <p:ph type="sldNum" sz="quarter" idx="12"/>
          </p:nvPr>
        </p:nvSpPr>
        <p:spPr/>
        <p:txBody>
          <a:bodyPr/>
          <a:lstStyle/>
          <a:p>
            <a:fld id="{99A88EE0-1C2D-4273-88DF-FFD3032B365F}" type="slidenum">
              <a:rPr lang="en-US" smtClean="0"/>
              <a:t>‹#›</a:t>
            </a:fld>
            <a:endParaRPr lang="en-US"/>
          </a:p>
        </p:txBody>
      </p:sp>
    </p:spTree>
    <p:extLst>
      <p:ext uri="{BB962C8B-B14F-4D97-AF65-F5344CB8AC3E}">
        <p14:creationId xmlns:p14="http://schemas.microsoft.com/office/powerpoint/2010/main" val="1962157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6F3E2D-65E7-41F8-A512-5E2FA9DE69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CBCD83A-BC5E-4D7D-A578-E35218B096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DF1430-2D52-465A-9B1D-8CB2A79CCE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006234-1A49-4B88-9432-504D8B994C59}" type="datetimeFigureOut">
              <a:rPr lang="en-US" smtClean="0"/>
              <a:t>7/29/2022</a:t>
            </a:fld>
            <a:endParaRPr lang="en-US"/>
          </a:p>
        </p:txBody>
      </p:sp>
      <p:sp>
        <p:nvSpPr>
          <p:cNvPr id="5" name="Footer Placeholder 4">
            <a:extLst>
              <a:ext uri="{FF2B5EF4-FFF2-40B4-BE49-F238E27FC236}">
                <a16:creationId xmlns:a16="http://schemas.microsoft.com/office/drawing/2014/main" id="{E48E35B2-D6E5-400F-933C-F3FF9DA2E2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9E1D383-C3B7-4D0C-8F39-5C88988D4C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A88EE0-1C2D-4273-88DF-FFD3032B365F}" type="slidenum">
              <a:rPr lang="en-US" smtClean="0"/>
              <a:t>‹#›</a:t>
            </a:fld>
            <a:endParaRPr lang="en-US"/>
          </a:p>
        </p:txBody>
      </p:sp>
    </p:spTree>
    <p:extLst>
      <p:ext uri="{BB962C8B-B14F-4D97-AF65-F5344CB8AC3E}">
        <p14:creationId xmlns:p14="http://schemas.microsoft.com/office/powerpoint/2010/main" val="1999565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picture containing text, sign&#10;&#10;Description automatically generated">
            <a:extLst>
              <a:ext uri="{FF2B5EF4-FFF2-40B4-BE49-F238E27FC236}">
                <a16:creationId xmlns:a16="http://schemas.microsoft.com/office/drawing/2014/main" id="{C5591150-D29B-4D08-8BE6-53ADC1021B9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3523" cy="6858000"/>
          </a:xfrm>
        </p:spPr>
      </p:pic>
      <p:sp>
        <p:nvSpPr>
          <p:cNvPr id="6" name="Title 5">
            <a:extLst>
              <a:ext uri="{FF2B5EF4-FFF2-40B4-BE49-F238E27FC236}">
                <a16:creationId xmlns:a16="http://schemas.microsoft.com/office/drawing/2014/main" id="{55D6CEAF-1A54-421D-98F9-FBFC23E0CAF1}"/>
              </a:ext>
            </a:extLst>
          </p:cNvPr>
          <p:cNvSpPr>
            <a:spLocks noGrp="1"/>
          </p:cNvSpPr>
          <p:nvPr>
            <p:ph type="title"/>
          </p:nvPr>
        </p:nvSpPr>
        <p:spPr>
          <a:xfrm>
            <a:off x="838200" y="3429000"/>
            <a:ext cx="10515600" cy="2225180"/>
          </a:xfrm>
        </p:spPr>
        <p:txBody>
          <a:bodyPr>
            <a:noAutofit/>
          </a:bodyPr>
          <a:lstStyle/>
          <a:p>
            <a:pPr algn="ctr"/>
            <a:r>
              <a:rPr lang="en-US" sz="6000" b="1" cap="all" dirty="0">
                <a:latin typeface="Arial Black" panose="020B0A04020102020204" pitchFamily="34" charset="0"/>
              </a:rPr>
              <a:t>Tentative Agreement Overview</a:t>
            </a:r>
          </a:p>
        </p:txBody>
      </p:sp>
    </p:spTree>
    <p:extLst>
      <p:ext uri="{BB962C8B-B14F-4D97-AF65-F5344CB8AC3E}">
        <p14:creationId xmlns:p14="http://schemas.microsoft.com/office/powerpoint/2010/main" val="2040889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FC4F8E82-CB18-482E-8A5E-54D046C3A800}"/>
              </a:ext>
            </a:extLst>
          </p:cNvPr>
          <p:cNvGraphicFramePr>
            <a:graphicFrameLocks noGrp="1"/>
          </p:cNvGraphicFramePr>
          <p:nvPr>
            <p:ph idx="1"/>
            <p:extLst>
              <p:ext uri="{D42A27DB-BD31-4B8C-83A1-F6EECF244321}">
                <p14:modId xmlns:p14="http://schemas.microsoft.com/office/powerpoint/2010/main" val="799266099"/>
              </p:ext>
            </p:extLst>
          </p:nvPr>
        </p:nvGraphicFramePr>
        <p:xfrm>
          <a:off x="347316" y="722183"/>
          <a:ext cx="11497368" cy="2918375"/>
        </p:xfrm>
        <a:graphic>
          <a:graphicData uri="http://schemas.openxmlformats.org/drawingml/2006/table">
            <a:tbl>
              <a:tblPr firstRow="1" bandRow="1">
                <a:tableStyleId>{5C22544A-7EE6-4342-B048-85BDC9FD1C3A}</a:tableStyleId>
              </a:tblPr>
              <a:tblGrid>
                <a:gridCol w="1698300">
                  <a:extLst>
                    <a:ext uri="{9D8B030D-6E8A-4147-A177-3AD203B41FA5}">
                      <a16:colId xmlns:a16="http://schemas.microsoft.com/office/drawing/2014/main" val="4045364625"/>
                    </a:ext>
                  </a:extLst>
                </a:gridCol>
                <a:gridCol w="2771481">
                  <a:extLst>
                    <a:ext uri="{9D8B030D-6E8A-4147-A177-3AD203B41FA5}">
                      <a16:colId xmlns:a16="http://schemas.microsoft.com/office/drawing/2014/main" val="1285769475"/>
                    </a:ext>
                  </a:extLst>
                </a:gridCol>
                <a:gridCol w="3469064">
                  <a:extLst>
                    <a:ext uri="{9D8B030D-6E8A-4147-A177-3AD203B41FA5}">
                      <a16:colId xmlns:a16="http://schemas.microsoft.com/office/drawing/2014/main" val="4141380206"/>
                    </a:ext>
                  </a:extLst>
                </a:gridCol>
                <a:gridCol w="3558523">
                  <a:extLst>
                    <a:ext uri="{9D8B030D-6E8A-4147-A177-3AD203B41FA5}">
                      <a16:colId xmlns:a16="http://schemas.microsoft.com/office/drawing/2014/main" val="2361306754"/>
                    </a:ext>
                  </a:extLst>
                </a:gridCol>
              </a:tblGrid>
              <a:tr h="632375">
                <a:tc>
                  <a:txBody>
                    <a:bodyPr/>
                    <a:lstStyle/>
                    <a:p>
                      <a:pPr algn="ctr"/>
                      <a:endParaRPr lang="en-US" sz="1800" b="1" dirty="0">
                        <a:solidFill>
                          <a:schemeClr val="tx1"/>
                        </a:solidFill>
                      </a:endParaRPr>
                    </a:p>
                  </a:txBody>
                  <a:tcPr anchor="ctr">
                    <a:solidFill>
                      <a:schemeClr val="accent1">
                        <a:lumMod val="40000"/>
                        <a:lumOff val="60000"/>
                      </a:schemeClr>
                    </a:solidFill>
                  </a:tcPr>
                </a:tc>
                <a:tc>
                  <a:txBody>
                    <a:bodyPr/>
                    <a:lstStyle/>
                    <a:p>
                      <a:pPr algn="ctr"/>
                      <a:r>
                        <a:rPr lang="en-US" sz="1800" dirty="0">
                          <a:solidFill>
                            <a:schemeClr val="tx1"/>
                          </a:solidFill>
                        </a:rPr>
                        <a:t>Management</a:t>
                      </a:r>
                    </a:p>
                  </a:txBody>
                  <a:tcPr anchor="ctr">
                    <a:solidFill>
                      <a:schemeClr val="accent1">
                        <a:lumMod val="40000"/>
                        <a:lumOff val="60000"/>
                      </a:schemeClr>
                    </a:solidFill>
                  </a:tcPr>
                </a:tc>
                <a:tc>
                  <a:txBody>
                    <a:bodyPr/>
                    <a:lstStyle/>
                    <a:p>
                      <a:pPr algn="ctr"/>
                      <a:r>
                        <a:rPr lang="en-US" sz="1800" dirty="0">
                          <a:solidFill>
                            <a:schemeClr val="tx1"/>
                          </a:solidFill>
                        </a:rPr>
                        <a:t>NTEU</a:t>
                      </a:r>
                    </a:p>
                  </a:txBody>
                  <a:tcPr anchor="ctr">
                    <a:solidFill>
                      <a:schemeClr val="accent1">
                        <a:lumMod val="40000"/>
                        <a:lumOff val="60000"/>
                      </a:schemeClr>
                    </a:solidFill>
                  </a:tcPr>
                </a:tc>
                <a:tc>
                  <a:txBody>
                    <a:bodyPr/>
                    <a:lstStyle/>
                    <a:p>
                      <a:pPr algn="ctr"/>
                      <a:r>
                        <a:rPr lang="en-US" sz="1800" dirty="0">
                          <a:solidFill>
                            <a:schemeClr val="tx1"/>
                          </a:solidFill>
                        </a:rPr>
                        <a:t>Tentative Agreement</a:t>
                      </a:r>
                    </a:p>
                  </a:txBody>
                  <a:tcPr anchor="ctr">
                    <a:solidFill>
                      <a:schemeClr val="accent1">
                        <a:lumMod val="40000"/>
                        <a:lumOff val="60000"/>
                      </a:schemeClr>
                    </a:solidFill>
                  </a:tcPr>
                </a:tc>
                <a:extLst>
                  <a:ext uri="{0D108BD9-81ED-4DB2-BD59-A6C34878D82A}">
                    <a16:rowId xmlns:a16="http://schemas.microsoft.com/office/drawing/2014/main" val="4250835222"/>
                  </a:ext>
                </a:extLst>
              </a:tr>
              <a:tr h="2230179">
                <a:tc>
                  <a:txBody>
                    <a:bodyPr/>
                    <a:lstStyle/>
                    <a:p>
                      <a:pPr algn="ctr"/>
                      <a:r>
                        <a:rPr lang="en-US" sz="1800" b="1" dirty="0">
                          <a:solidFill>
                            <a:schemeClr val="tx1"/>
                          </a:solidFill>
                        </a:rPr>
                        <a:t>Verification of the Employee’s or their Family Member’s Medical Situation &amp; Need for Telework</a:t>
                      </a:r>
                    </a:p>
                  </a:txBody>
                  <a:tcPr>
                    <a:solidFill>
                      <a:schemeClr val="accent1">
                        <a:tint val="40000"/>
                        <a:alpha val="74000"/>
                      </a:schemeClr>
                    </a:solidFill>
                  </a:tcPr>
                </a:tc>
                <a:tc>
                  <a:txBody>
                    <a:bodyPr/>
                    <a:lstStyle/>
                    <a:p>
                      <a:pPr marL="171450" indent="-171450">
                        <a:spcAft>
                          <a:spcPts val="600"/>
                        </a:spcAft>
                        <a:buFont typeface="Arial" panose="020B0604020202020204" pitchFamily="34" charset="0"/>
                        <a:buChar char="•"/>
                      </a:pPr>
                      <a:r>
                        <a:rPr lang="en-US" sz="1200" dirty="0">
                          <a:solidFill>
                            <a:schemeClr val="tx1"/>
                          </a:solidFill>
                        </a:rPr>
                        <a:t>Must be from a physician</a:t>
                      </a:r>
                    </a:p>
                  </a:txBody>
                  <a:tcPr>
                    <a:solidFill>
                      <a:schemeClr val="accent1">
                        <a:tint val="40000"/>
                        <a:alpha val="74000"/>
                      </a:schemeClr>
                    </a:solidFill>
                  </a:tcPr>
                </a:tc>
                <a:tc>
                  <a:txBody>
                    <a:bodyPr/>
                    <a:lstStyle/>
                    <a:p>
                      <a:pPr marL="227013" lvl="1" indent="-114300">
                        <a:spcAft>
                          <a:spcPts val="600"/>
                        </a:spcAft>
                        <a:buFont typeface="Arial" panose="020B0604020202020204" pitchFamily="34" charset="0"/>
                        <a:buChar char="•"/>
                      </a:pPr>
                      <a:r>
                        <a:rPr lang="en-US" sz="1200" dirty="0">
                          <a:solidFill>
                            <a:schemeClr val="tx1"/>
                          </a:solidFill>
                        </a:rPr>
                        <a:t>Can be from an appropriate healthcare professional including, but not limited to, doctors (including psychiatrists), psychologists, nurses, physical therapists, occupational therapists, speech therapists, vocational rehabilitation specialists, and licensed mental health professionals, or</a:t>
                      </a:r>
                    </a:p>
                    <a:p>
                      <a:pPr marL="227013" lvl="1" indent="-114300">
                        <a:spcAft>
                          <a:spcPts val="600"/>
                        </a:spcAft>
                        <a:buFont typeface="Arial" panose="020B0604020202020204" pitchFamily="34" charset="0"/>
                        <a:buChar char="•"/>
                      </a:pPr>
                      <a:r>
                        <a:rPr lang="en-US" sz="1200" dirty="0">
                          <a:solidFill>
                            <a:schemeClr val="tx1"/>
                          </a:solidFill>
                        </a:rPr>
                        <a:t>An attestation signed by the employee</a:t>
                      </a:r>
                    </a:p>
                  </a:txBody>
                  <a:tcPr>
                    <a:solidFill>
                      <a:schemeClr val="accent1">
                        <a:tint val="40000"/>
                        <a:alpha val="74000"/>
                      </a:schemeClr>
                    </a:solidFill>
                  </a:tcPr>
                </a:tc>
                <a:tc>
                  <a:txBody>
                    <a:bodyPr/>
                    <a:lstStyle/>
                    <a:p>
                      <a:pPr marL="171450" indent="-171450">
                        <a:spcAft>
                          <a:spcPts val="600"/>
                        </a:spcAft>
                        <a:buFont typeface="Arial" panose="020B0604020202020204" pitchFamily="34" charset="0"/>
                        <a:buChar char="•"/>
                      </a:pPr>
                      <a:r>
                        <a:rPr lang="en-US" sz="1200" b="1" dirty="0">
                          <a:solidFill>
                            <a:srgbClr val="0070C0"/>
                          </a:solidFill>
                        </a:rPr>
                        <a:t>Can be from any health care or rehabilitation professional</a:t>
                      </a:r>
                    </a:p>
                    <a:p>
                      <a:pPr marL="171450" indent="-171450">
                        <a:spcAft>
                          <a:spcPts val="600"/>
                        </a:spcAft>
                        <a:buFont typeface="Arial" panose="020B0604020202020204" pitchFamily="34" charset="0"/>
                        <a:buChar char="•"/>
                      </a:pPr>
                      <a:r>
                        <a:rPr lang="en-US" sz="1200" b="1" dirty="0">
                          <a:solidFill>
                            <a:srgbClr val="0070C0"/>
                          </a:solidFill>
                        </a:rPr>
                        <a:t>Health Care or Rehabilitation Professional has the same meaning as it does under EEOC law and guidance governing reasonable accommodations and includes, but is not limited to, doctors (including psychiatrists), psychologists, nurses, physical therapists, occupational therapists, speech therapists, vocational rehabilitation specialists, and licensed mental health professionals </a:t>
                      </a:r>
                    </a:p>
                  </a:txBody>
                  <a:tcPr>
                    <a:solidFill>
                      <a:schemeClr val="accent1">
                        <a:tint val="40000"/>
                        <a:alpha val="74000"/>
                      </a:schemeClr>
                    </a:solidFill>
                  </a:tcPr>
                </a:tc>
                <a:extLst>
                  <a:ext uri="{0D108BD9-81ED-4DB2-BD59-A6C34878D82A}">
                    <a16:rowId xmlns:a16="http://schemas.microsoft.com/office/drawing/2014/main" val="1964220654"/>
                  </a:ext>
                </a:extLst>
              </a:tr>
            </a:tbl>
          </a:graphicData>
        </a:graphic>
      </p:graphicFrame>
      <p:sp>
        <p:nvSpPr>
          <p:cNvPr id="6" name="TextBox 5">
            <a:extLst>
              <a:ext uri="{FF2B5EF4-FFF2-40B4-BE49-F238E27FC236}">
                <a16:creationId xmlns:a16="http://schemas.microsoft.com/office/drawing/2014/main" id="{C693182A-370A-4F15-A9C3-B8A5EBD045B0}"/>
              </a:ext>
            </a:extLst>
          </p:cNvPr>
          <p:cNvSpPr txBox="1"/>
          <p:nvPr/>
        </p:nvSpPr>
        <p:spPr>
          <a:xfrm>
            <a:off x="10858014" y="6447935"/>
            <a:ext cx="986670" cy="338554"/>
          </a:xfrm>
          <a:prstGeom prst="rect">
            <a:avLst/>
          </a:prstGeom>
          <a:noFill/>
        </p:spPr>
        <p:txBody>
          <a:bodyPr wrap="square" rtlCol="0">
            <a:spAutoFit/>
          </a:bodyPr>
          <a:lstStyle/>
          <a:p>
            <a:r>
              <a:rPr lang="en-US" sz="1600" dirty="0"/>
              <a:t>Telework</a:t>
            </a:r>
          </a:p>
        </p:txBody>
      </p:sp>
    </p:spTree>
    <p:extLst>
      <p:ext uri="{BB962C8B-B14F-4D97-AF65-F5344CB8AC3E}">
        <p14:creationId xmlns:p14="http://schemas.microsoft.com/office/powerpoint/2010/main" val="1786890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1AE2D-590E-4296-8E13-A5281FEBC63F}"/>
              </a:ext>
            </a:extLst>
          </p:cNvPr>
          <p:cNvSpPr>
            <a:spLocks noGrp="1"/>
          </p:cNvSpPr>
          <p:nvPr>
            <p:ph type="title"/>
          </p:nvPr>
        </p:nvSpPr>
        <p:spPr>
          <a:xfrm>
            <a:off x="1604668" y="2175541"/>
            <a:ext cx="8982664" cy="2506917"/>
          </a:xfrm>
          <a:solidFill>
            <a:srgbClr val="E9EBF5"/>
          </a:solidFill>
        </p:spPr>
        <p:txBody>
          <a:bodyPr anchor="ctr">
            <a:normAutofit fontScale="90000"/>
          </a:bodyPr>
          <a:lstStyle/>
          <a:p>
            <a:pPr algn="ctr"/>
            <a:r>
              <a:rPr lang="en-US" dirty="0">
                <a:latin typeface="Arial" panose="020B0604020202020204" pitchFamily="34" charset="0"/>
                <a:cs typeface="Arial" panose="020B0604020202020204" pitchFamily="34" charset="0"/>
              </a:rPr>
              <a:t>In-Person Requirements</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&amp;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Closures</a:t>
            </a:r>
          </a:p>
        </p:txBody>
      </p:sp>
    </p:spTree>
    <p:extLst>
      <p:ext uri="{BB962C8B-B14F-4D97-AF65-F5344CB8AC3E}">
        <p14:creationId xmlns:p14="http://schemas.microsoft.com/office/powerpoint/2010/main" val="2678407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FC4F8E82-CB18-482E-8A5E-54D046C3A800}"/>
              </a:ext>
            </a:extLst>
          </p:cNvPr>
          <p:cNvGraphicFramePr>
            <a:graphicFrameLocks noGrp="1"/>
          </p:cNvGraphicFramePr>
          <p:nvPr>
            <p:ph idx="1"/>
            <p:extLst>
              <p:ext uri="{D42A27DB-BD31-4B8C-83A1-F6EECF244321}">
                <p14:modId xmlns:p14="http://schemas.microsoft.com/office/powerpoint/2010/main" val="1123545797"/>
              </p:ext>
            </p:extLst>
          </p:nvPr>
        </p:nvGraphicFramePr>
        <p:xfrm>
          <a:off x="347316" y="471341"/>
          <a:ext cx="11497368" cy="6004873"/>
        </p:xfrm>
        <a:graphic>
          <a:graphicData uri="http://schemas.openxmlformats.org/drawingml/2006/table">
            <a:tbl>
              <a:tblPr firstRow="1" bandRow="1">
                <a:tableStyleId>{5C22544A-7EE6-4342-B048-85BDC9FD1C3A}</a:tableStyleId>
              </a:tblPr>
              <a:tblGrid>
                <a:gridCol w="2012707">
                  <a:extLst>
                    <a:ext uri="{9D8B030D-6E8A-4147-A177-3AD203B41FA5}">
                      <a16:colId xmlns:a16="http://schemas.microsoft.com/office/drawing/2014/main" val="4045364625"/>
                    </a:ext>
                  </a:extLst>
                </a:gridCol>
                <a:gridCol w="3180364">
                  <a:extLst>
                    <a:ext uri="{9D8B030D-6E8A-4147-A177-3AD203B41FA5}">
                      <a16:colId xmlns:a16="http://schemas.microsoft.com/office/drawing/2014/main" val="1285769475"/>
                    </a:ext>
                  </a:extLst>
                </a:gridCol>
                <a:gridCol w="3102173">
                  <a:extLst>
                    <a:ext uri="{9D8B030D-6E8A-4147-A177-3AD203B41FA5}">
                      <a16:colId xmlns:a16="http://schemas.microsoft.com/office/drawing/2014/main" val="4141380206"/>
                    </a:ext>
                  </a:extLst>
                </a:gridCol>
                <a:gridCol w="3202124">
                  <a:extLst>
                    <a:ext uri="{9D8B030D-6E8A-4147-A177-3AD203B41FA5}">
                      <a16:colId xmlns:a16="http://schemas.microsoft.com/office/drawing/2014/main" val="2361306754"/>
                    </a:ext>
                  </a:extLst>
                </a:gridCol>
              </a:tblGrid>
              <a:tr h="657725">
                <a:tc>
                  <a:txBody>
                    <a:bodyPr/>
                    <a:lstStyle/>
                    <a:p>
                      <a:pPr algn="ctr"/>
                      <a:endParaRPr lang="en-US" sz="1800" b="1" dirty="0">
                        <a:solidFill>
                          <a:schemeClr val="tx1"/>
                        </a:solidFill>
                      </a:endParaRPr>
                    </a:p>
                  </a:txBody>
                  <a:tcPr anchor="ctr">
                    <a:solidFill>
                      <a:schemeClr val="accent1">
                        <a:lumMod val="40000"/>
                        <a:lumOff val="60000"/>
                      </a:schemeClr>
                    </a:solidFill>
                  </a:tcPr>
                </a:tc>
                <a:tc>
                  <a:txBody>
                    <a:bodyPr/>
                    <a:lstStyle/>
                    <a:p>
                      <a:pPr algn="ctr"/>
                      <a:r>
                        <a:rPr lang="en-US" sz="1800" dirty="0">
                          <a:solidFill>
                            <a:schemeClr val="tx1"/>
                          </a:solidFill>
                        </a:rPr>
                        <a:t>Management</a:t>
                      </a:r>
                    </a:p>
                  </a:txBody>
                  <a:tcPr anchor="ctr">
                    <a:solidFill>
                      <a:schemeClr val="accent1">
                        <a:lumMod val="40000"/>
                        <a:lumOff val="60000"/>
                      </a:schemeClr>
                    </a:solidFill>
                  </a:tcPr>
                </a:tc>
                <a:tc>
                  <a:txBody>
                    <a:bodyPr/>
                    <a:lstStyle/>
                    <a:p>
                      <a:pPr algn="ctr"/>
                      <a:r>
                        <a:rPr lang="en-US" sz="1800" dirty="0">
                          <a:solidFill>
                            <a:schemeClr val="tx1"/>
                          </a:solidFill>
                        </a:rPr>
                        <a:t>NTEU</a:t>
                      </a:r>
                    </a:p>
                  </a:txBody>
                  <a:tcPr anchor="ctr">
                    <a:solidFill>
                      <a:schemeClr val="accent1">
                        <a:lumMod val="40000"/>
                        <a:lumOff val="60000"/>
                      </a:schemeClr>
                    </a:solidFill>
                  </a:tcPr>
                </a:tc>
                <a:tc>
                  <a:txBody>
                    <a:bodyPr/>
                    <a:lstStyle/>
                    <a:p>
                      <a:pPr algn="ctr"/>
                      <a:r>
                        <a:rPr lang="en-US" sz="1800" dirty="0">
                          <a:solidFill>
                            <a:schemeClr val="tx1"/>
                          </a:solidFill>
                        </a:rPr>
                        <a:t>Tentative Agreement</a:t>
                      </a:r>
                    </a:p>
                  </a:txBody>
                  <a:tcPr anchor="ctr">
                    <a:solidFill>
                      <a:schemeClr val="accent1">
                        <a:lumMod val="40000"/>
                        <a:lumOff val="60000"/>
                      </a:schemeClr>
                    </a:solidFill>
                  </a:tcPr>
                </a:tc>
                <a:extLst>
                  <a:ext uri="{0D108BD9-81ED-4DB2-BD59-A6C34878D82A}">
                    <a16:rowId xmlns:a16="http://schemas.microsoft.com/office/drawing/2014/main" val="4250835222"/>
                  </a:ext>
                </a:extLst>
              </a:tr>
              <a:tr h="2662219">
                <a:tc>
                  <a:txBody>
                    <a:bodyPr/>
                    <a:lstStyle/>
                    <a:p>
                      <a:pPr algn="ctr"/>
                      <a:r>
                        <a:rPr lang="en-US" sz="1800" b="1" dirty="0">
                          <a:solidFill>
                            <a:schemeClr val="tx1"/>
                          </a:solidFill>
                        </a:rPr>
                        <a:t>In-Person Requirements</a:t>
                      </a:r>
                    </a:p>
                  </a:txBody>
                  <a:tcPr>
                    <a:solidFill>
                      <a:schemeClr val="accent1">
                        <a:tint val="40000"/>
                        <a:alpha val="74000"/>
                      </a:schemeClr>
                    </a:solidFill>
                  </a:tcPr>
                </a:tc>
                <a:tc>
                  <a:txBody>
                    <a:bodyPr/>
                    <a:lstStyle/>
                    <a:p>
                      <a:pPr>
                        <a:spcAft>
                          <a:spcPts val="600"/>
                        </a:spcAft>
                      </a:pPr>
                      <a:r>
                        <a:rPr lang="en-US" sz="1200" b="1" dirty="0">
                          <a:solidFill>
                            <a:schemeClr val="tx1"/>
                          </a:solidFill>
                        </a:rPr>
                        <a:t>Advanced Notice</a:t>
                      </a:r>
                    </a:p>
                    <a:p>
                      <a:pPr>
                        <a:spcAft>
                          <a:spcPts val="600"/>
                        </a:spcAft>
                      </a:pPr>
                      <a:r>
                        <a:rPr lang="en-US" sz="1200" b="0" dirty="0">
                          <a:solidFill>
                            <a:schemeClr val="tx1"/>
                          </a:solidFill>
                        </a:rPr>
                        <a:t>Supervisors will endeavor to give 2 business day’s notice when requiring a Remote or 100% telework employee to report to the office or when requiring an employee to report on their regularly scheduled routine telework day.</a:t>
                      </a:r>
                    </a:p>
                    <a:p>
                      <a:pPr>
                        <a:spcAft>
                          <a:spcPts val="600"/>
                        </a:spcAft>
                      </a:pPr>
                      <a:r>
                        <a:rPr lang="en-US" sz="1200" b="1" dirty="0">
                          <a:solidFill>
                            <a:schemeClr val="tx1"/>
                          </a:solidFill>
                        </a:rPr>
                        <a:t>Travel Time &amp; Costs:</a:t>
                      </a:r>
                      <a:endParaRPr lang="en-US" sz="1200" b="0" dirty="0">
                        <a:solidFill>
                          <a:schemeClr val="tx1"/>
                        </a:solidFill>
                      </a:endParaRPr>
                    </a:p>
                    <a:p>
                      <a:pPr>
                        <a:spcAft>
                          <a:spcPts val="600"/>
                        </a:spcAft>
                      </a:pPr>
                      <a:r>
                        <a:rPr lang="en-US" sz="1200" b="0" dirty="0">
                          <a:solidFill>
                            <a:schemeClr val="tx1"/>
                          </a:solidFill>
                        </a:rPr>
                        <a:t>Office Primary &amp; Telework Primary (including 100% telework) = employee bears cost of travel and time</a:t>
                      </a:r>
                    </a:p>
                    <a:p>
                      <a:pPr>
                        <a:spcAft>
                          <a:spcPts val="600"/>
                        </a:spcAft>
                      </a:pPr>
                      <a:r>
                        <a:rPr lang="en-US" sz="1200" b="0" dirty="0">
                          <a:solidFill>
                            <a:schemeClr val="tx1"/>
                          </a:solidFill>
                        </a:rPr>
                        <a:t>Remote = CFPB bears the cost of travel &amp; time</a:t>
                      </a:r>
                    </a:p>
                  </a:txBody>
                  <a:tcPr>
                    <a:solidFill>
                      <a:schemeClr val="accent1">
                        <a:tint val="40000"/>
                        <a:alpha val="74000"/>
                      </a:schemeClr>
                    </a:solidFill>
                  </a:tcPr>
                </a:tc>
                <a:tc>
                  <a:txBody>
                    <a:bodyPr/>
                    <a:lstStyle/>
                    <a:p>
                      <a:pPr>
                        <a:spcAft>
                          <a:spcPts val="600"/>
                        </a:spcAft>
                      </a:pPr>
                      <a:r>
                        <a:rPr lang="en-US" sz="1200" b="1" dirty="0">
                          <a:solidFill>
                            <a:schemeClr val="tx1"/>
                          </a:solidFill>
                        </a:rPr>
                        <a:t>Advanced Notice</a:t>
                      </a:r>
                    </a:p>
                    <a:p>
                      <a:pPr>
                        <a:spcAft>
                          <a:spcPts val="600"/>
                        </a:spcAft>
                      </a:pPr>
                      <a:r>
                        <a:rPr lang="en-US" sz="1200" b="0" dirty="0">
                          <a:solidFill>
                            <a:schemeClr val="tx1"/>
                          </a:solidFill>
                        </a:rPr>
                        <a:t>Telework Primary &amp; Office Primary: 5 days – less if unforeseen mission necessity arises.</a:t>
                      </a:r>
                    </a:p>
                    <a:p>
                      <a:pPr>
                        <a:spcAft>
                          <a:spcPts val="600"/>
                        </a:spcAft>
                      </a:pPr>
                      <a:r>
                        <a:rPr lang="en-US" sz="1200" b="0" dirty="0">
                          <a:solidFill>
                            <a:schemeClr val="tx1"/>
                          </a:solidFill>
                        </a:rPr>
                        <a:t>Remote: 15 days – less if unforeseen mission necessity arises.</a:t>
                      </a:r>
                    </a:p>
                    <a:p>
                      <a:pPr>
                        <a:spcAft>
                          <a:spcPts val="600"/>
                        </a:spcAft>
                      </a:pPr>
                      <a:r>
                        <a:rPr lang="en-US" sz="1200" b="1" dirty="0">
                          <a:solidFill>
                            <a:schemeClr val="tx1"/>
                          </a:solidFill>
                        </a:rPr>
                        <a:t>Travel Time &amp; Costs:</a:t>
                      </a:r>
                      <a:endParaRPr lang="en-US" sz="1200" b="0" dirty="0">
                        <a:solidFill>
                          <a:schemeClr val="tx1"/>
                        </a:solidFill>
                      </a:endParaRPr>
                    </a:p>
                    <a:p>
                      <a:pPr>
                        <a:spcAft>
                          <a:spcPts val="600"/>
                        </a:spcAft>
                      </a:pPr>
                      <a:r>
                        <a:rPr lang="en-US" sz="1200" b="0" dirty="0">
                          <a:solidFill>
                            <a:schemeClr val="tx1"/>
                          </a:solidFill>
                        </a:rPr>
                        <a:t>Office Primary &amp; Telework Primary less than 100% = employee bears cost of travel and time</a:t>
                      </a:r>
                    </a:p>
                    <a:p>
                      <a:pPr>
                        <a:spcAft>
                          <a:spcPts val="600"/>
                        </a:spcAft>
                      </a:pPr>
                      <a:r>
                        <a:rPr lang="en-US" sz="1200" b="0" dirty="0">
                          <a:solidFill>
                            <a:schemeClr val="tx1"/>
                          </a:solidFill>
                        </a:rPr>
                        <a:t>Remote &amp; 100% Telework = CFPB bears the cost of travel &amp; time</a:t>
                      </a:r>
                      <a:endParaRPr lang="en-US" sz="1200" dirty="0">
                        <a:solidFill>
                          <a:schemeClr val="tx1"/>
                        </a:solidFill>
                      </a:endParaRPr>
                    </a:p>
                  </a:txBody>
                  <a:tcPr>
                    <a:solidFill>
                      <a:schemeClr val="accent1">
                        <a:tint val="40000"/>
                        <a:alpha val="74000"/>
                      </a:schemeClr>
                    </a:solidFill>
                  </a:tcPr>
                </a:tc>
                <a:tc>
                  <a:txBody>
                    <a:bodyPr/>
                    <a:lstStyle/>
                    <a:p>
                      <a:pPr>
                        <a:spcAft>
                          <a:spcPts val="600"/>
                        </a:spcAft>
                      </a:pPr>
                      <a:r>
                        <a:rPr lang="en-US" sz="1200" b="1" dirty="0">
                          <a:solidFill>
                            <a:schemeClr val="tx1"/>
                          </a:solidFill>
                        </a:rPr>
                        <a:t>Advanced Notice</a:t>
                      </a:r>
                    </a:p>
                    <a:p>
                      <a:pPr>
                        <a:spcAft>
                          <a:spcPts val="600"/>
                        </a:spcAft>
                      </a:pPr>
                      <a:r>
                        <a:rPr lang="en-US" sz="1200" b="0" dirty="0">
                          <a:solidFill>
                            <a:schemeClr val="tx1"/>
                          </a:solidFill>
                        </a:rPr>
                        <a:t>Supervisors will give 2 business day’s notice when requiring a Remote or 100% telework employee to report to the office or when requiring an employee to report on their regularly scheduled routine telework day (less in exigent circumstances).</a:t>
                      </a:r>
                    </a:p>
                    <a:p>
                      <a:pPr>
                        <a:spcAft>
                          <a:spcPts val="600"/>
                        </a:spcAft>
                      </a:pPr>
                      <a:r>
                        <a:rPr lang="en-US" sz="1200" b="1" dirty="0">
                          <a:solidFill>
                            <a:schemeClr val="tx1"/>
                          </a:solidFill>
                        </a:rPr>
                        <a:t>Travel Time &amp; Costs:</a:t>
                      </a:r>
                      <a:endParaRPr lang="en-US" sz="1200" b="0" dirty="0">
                        <a:solidFill>
                          <a:schemeClr val="tx1"/>
                        </a:solidFill>
                      </a:endParaRPr>
                    </a:p>
                    <a:p>
                      <a:pPr>
                        <a:spcAft>
                          <a:spcPts val="600"/>
                        </a:spcAft>
                      </a:pPr>
                      <a:r>
                        <a:rPr lang="en-US" sz="1200" b="0" dirty="0">
                          <a:solidFill>
                            <a:schemeClr val="tx1"/>
                          </a:solidFill>
                        </a:rPr>
                        <a:t>Office Primary &amp; Telework Primary (including 100% telework) = employee bears cost of travel and time</a:t>
                      </a:r>
                    </a:p>
                    <a:p>
                      <a:pPr>
                        <a:spcAft>
                          <a:spcPts val="600"/>
                        </a:spcAft>
                      </a:pPr>
                      <a:r>
                        <a:rPr lang="en-US" sz="1200" b="0" dirty="0">
                          <a:solidFill>
                            <a:schemeClr val="tx1"/>
                          </a:solidFill>
                        </a:rPr>
                        <a:t>Remote = CFPB bears the cost of travel &amp; time</a:t>
                      </a:r>
                      <a:endParaRPr lang="en-US" sz="1200" dirty="0">
                        <a:solidFill>
                          <a:schemeClr val="tx1"/>
                        </a:solidFill>
                      </a:endParaRPr>
                    </a:p>
                  </a:txBody>
                  <a:tcPr>
                    <a:solidFill>
                      <a:schemeClr val="accent1">
                        <a:tint val="40000"/>
                        <a:alpha val="74000"/>
                      </a:schemeClr>
                    </a:solidFill>
                  </a:tcPr>
                </a:tc>
                <a:extLst>
                  <a:ext uri="{0D108BD9-81ED-4DB2-BD59-A6C34878D82A}">
                    <a16:rowId xmlns:a16="http://schemas.microsoft.com/office/drawing/2014/main" val="1964220654"/>
                  </a:ext>
                </a:extLst>
              </a:tr>
              <a:tr h="2684929">
                <a:tc>
                  <a:txBody>
                    <a:bodyPr/>
                    <a:lstStyle/>
                    <a:p>
                      <a:pPr algn="ctr"/>
                      <a:r>
                        <a:rPr lang="en-US" sz="1800" b="1" dirty="0">
                          <a:solidFill>
                            <a:schemeClr val="tx1"/>
                          </a:solidFill>
                        </a:rPr>
                        <a:t>Weather &amp; Emergency Closures</a:t>
                      </a:r>
                    </a:p>
                  </a:txBody>
                  <a:tcPr/>
                </a:tc>
                <a:tc>
                  <a:txBody>
                    <a:bodyPr/>
                    <a:lstStyle/>
                    <a:p>
                      <a:pPr>
                        <a:spcAft>
                          <a:spcPts val="600"/>
                        </a:spcAft>
                      </a:pPr>
                      <a:r>
                        <a:rPr lang="en-US" sz="1200" b="1" dirty="0">
                          <a:solidFill>
                            <a:schemeClr val="tx1"/>
                          </a:solidFill>
                        </a:rPr>
                        <a:t>If a CFPB facility is closed: </a:t>
                      </a:r>
                      <a:r>
                        <a:rPr lang="en-US" sz="1200" b="0" dirty="0">
                          <a:solidFill>
                            <a:schemeClr val="tx1"/>
                          </a:solidFill>
                        </a:rPr>
                        <a:t>anyone with a telework agreement must telework.</a:t>
                      </a:r>
                    </a:p>
                    <a:p>
                      <a:pPr>
                        <a:spcAft>
                          <a:spcPts val="600"/>
                        </a:spcAft>
                      </a:pPr>
                      <a:r>
                        <a:rPr lang="en-US" sz="1200" b="1" dirty="0">
                          <a:solidFill>
                            <a:schemeClr val="tx1"/>
                          </a:solidFill>
                        </a:rPr>
                        <a:t>If location of teleworker’s alternate site is affected by an emergency:</a:t>
                      </a:r>
                      <a:r>
                        <a:rPr lang="en-US" sz="1200" b="0" dirty="0">
                          <a:solidFill>
                            <a:schemeClr val="tx1"/>
                          </a:solidFill>
                        </a:rPr>
                        <a:t> employee may be excused in accordance with CFPB operating status instructions.</a:t>
                      </a:r>
                    </a:p>
                    <a:p>
                      <a:pPr>
                        <a:spcAft>
                          <a:spcPts val="600"/>
                        </a:spcAft>
                      </a:pPr>
                      <a:r>
                        <a:rPr lang="en-US" sz="1200" b="1" dirty="0">
                          <a:solidFill>
                            <a:schemeClr val="tx1"/>
                          </a:solidFill>
                        </a:rPr>
                        <a:t>If emergency affects </a:t>
                      </a:r>
                      <a:r>
                        <a:rPr lang="en-US" sz="1200" b="1" i="1" dirty="0">
                          <a:solidFill>
                            <a:schemeClr val="tx1"/>
                          </a:solidFill>
                        </a:rPr>
                        <a:t>only</a:t>
                      </a:r>
                      <a:r>
                        <a:rPr lang="en-US" sz="1200" b="1" i="0" dirty="0">
                          <a:solidFill>
                            <a:schemeClr val="tx1"/>
                          </a:solidFill>
                        </a:rPr>
                        <a:t> a remote worksite:</a:t>
                      </a:r>
                      <a:r>
                        <a:rPr lang="en-US" sz="1200" b="0" i="0" dirty="0">
                          <a:solidFill>
                            <a:schemeClr val="tx1"/>
                          </a:solidFill>
                        </a:rPr>
                        <a:t> management can: require employee to report to the office or give permission to use unscheduled leave.</a:t>
                      </a:r>
                      <a:endParaRPr lang="en-US" sz="1200" dirty="0">
                        <a:solidFill>
                          <a:schemeClr val="tx1"/>
                        </a:solidFill>
                      </a:endParaRPr>
                    </a:p>
                  </a:txBody>
                  <a:tcPr/>
                </a:tc>
                <a:tc>
                  <a:txBody>
                    <a:bodyPr/>
                    <a:lstStyle/>
                    <a:p>
                      <a:pPr>
                        <a:spcAft>
                          <a:spcPts val="600"/>
                        </a:spcAft>
                      </a:pPr>
                      <a:r>
                        <a:rPr lang="en-US" sz="1200" b="1" dirty="0">
                          <a:solidFill>
                            <a:schemeClr val="tx1"/>
                          </a:solidFill>
                        </a:rPr>
                        <a:t>Weather-related within locality pay area: </a:t>
                      </a:r>
                      <a:r>
                        <a:rPr lang="en-US" sz="1200" dirty="0">
                          <a:solidFill>
                            <a:schemeClr val="tx1"/>
                          </a:solidFill>
                        </a:rPr>
                        <a:t>Employees who live within the locality pay area of the office announcing the closing will be granted 1 day of administrative leave on the first day of any weather event and will be expected to telework thereafter.</a:t>
                      </a:r>
                    </a:p>
                    <a:p>
                      <a:pPr>
                        <a:spcAft>
                          <a:spcPts val="600"/>
                        </a:spcAft>
                      </a:pPr>
                      <a:r>
                        <a:rPr lang="en-US" sz="1200" b="1" dirty="0">
                          <a:solidFill>
                            <a:schemeClr val="tx1"/>
                          </a:solidFill>
                        </a:rPr>
                        <a:t>Emergency at Employee’s home duty station: </a:t>
                      </a:r>
                      <a:r>
                        <a:rPr lang="en-US" sz="1200" dirty="0">
                          <a:solidFill>
                            <a:schemeClr val="tx1"/>
                          </a:solidFill>
                        </a:rPr>
                        <a:t>If for a reason beyond their control (i.e., power failure, network failure, severe weather, or natural disaster), an employee work the supervisor will grant administrative leave, consistent with Bureau policy</a:t>
                      </a:r>
                    </a:p>
                  </a:txBody>
                  <a:tcPr/>
                </a:tc>
                <a:tc>
                  <a:txBody>
                    <a:bodyPr/>
                    <a:lstStyle/>
                    <a:p>
                      <a:pPr>
                        <a:spcAft>
                          <a:spcPts val="600"/>
                        </a:spcAft>
                      </a:pPr>
                      <a:r>
                        <a:rPr lang="en-US" sz="1200" b="1" dirty="0">
                          <a:solidFill>
                            <a:schemeClr val="tx1"/>
                          </a:solidFill>
                        </a:rPr>
                        <a:t>If a CFPB facility is closed:</a:t>
                      </a:r>
                      <a:r>
                        <a:rPr lang="en-US" sz="1200" b="0" dirty="0">
                          <a:solidFill>
                            <a:schemeClr val="tx1"/>
                          </a:solidFill>
                        </a:rPr>
                        <a:t> anyone with a telework agreement must telework.</a:t>
                      </a:r>
                    </a:p>
                    <a:p>
                      <a:pPr>
                        <a:spcAft>
                          <a:spcPts val="600"/>
                        </a:spcAft>
                      </a:pPr>
                      <a:r>
                        <a:rPr lang="en-US" sz="1200" b="1" dirty="0">
                          <a:solidFill>
                            <a:schemeClr val="tx1"/>
                          </a:solidFill>
                        </a:rPr>
                        <a:t>If location of teleworker’s alternate site is affected by an emergency: </a:t>
                      </a:r>
                      <a:r>
                        <a:rPr lang="en-US" sz="1200" b="0" dirty="0">
                          <a:solidFill>
                            <a:schemeClr val="tx1"/>
                          </a:solidFill>
                        </a:rPr>
                        <a:t> manager can require employee to report to the office, allow them to take unscheduled leave, or excuse from work in accordance with Bureau policy</a:t>
                      </a:r>
                    </a:p>
                    <a:p>
                      <a:pPr>
                        <a:spcAft>
                          <a:spcPts val="600"/>
                        </a:spcAft>
                      </a:pPr>
                      <a:r>
                        <a:rPr lang="en-US" sz="1200" b="1" dirty="0">
                          <a:solidFill>
                            <a:schemeClr val="tx1"/>
                          </a:solidFill>
                        </a:rPr>
                        <a:t>If emergency affects only a remote duty station:</a:t>
                      </a:r>
                      <a:r>
                        <a:rPr lang="en-US" sz="1200" b="1" i="0" dirty="0">
                          <a:solidFill>
                            <a:schemeClr val="tx1"/>
                          </a:solidFill>
                        </a:rPr>
                        <a:t> </a:t>
                      </a:r>
                      <a:r>
                        <a:rPr lang="en-US" sz="1200" b="1" i="0" dirty="0">
                          <a:solidFill>
                            <a:srgbClr val="0070C0"/>
                          </a:solidFill>
                        </a:rPr>
                        <a:t>manager can allow the use of unscheduled leave or excuse from work in accordance with Bureau policy</a:t>
                      </a:r>
                      <a:endParaRPr lang="en-US" sz="1200" b="1" dirty="0">
                        <a:solidFill>
                          <a:srgbClr val="0070C0"/>
                        </a:solidFill>
                      </a:endParaRPr>
                    </a:p>
                  </a:txBody>
                  <a:tcPr/>
                </a:tc>
                <a:extLst>
                  <a:ext uri="{0D108BD9-81ED-4DB2-BD59-A6C34878D82A}">
                    <a16:rowId xmlns:a16="http://schemas.microsoft.com/office/drawing/2014/main" val="3916117077"/>
                  </a:ext>
                </a:extLst>
              </a:tr>
            </a:tbl>
          </a:graphicData>
        </a:graphic>
      </p:graphicFrame>
      <p:sp>
        <p:nvSpPr>
          <p:cNvPr id="6" name="TextBox 5">
            <a:extLst>
              <a:ext uri="{FF2B5EF4-FFF2-40B4-BE49-F238E27FC236}">
                <a16:creationId xmlns:a16="http://schemas.microsoft.com/office/drawing/2014/main" id="{164D5435-667C-484B-9B56-D317B1308B50}"/>
              </a:ext>
            </a:extLst>
          </p:cNvPr>
          <p:cNvSpPr txBox="1"/>
          <p:nvPr/>
        </p:nvSpPr>
        <p:spPr>
          <a:xfrm>
            <a:off x="8738647" y="6476214"/>
            <a:ext cx="3106037" cy="338554"/>
          </a:xfrm>
          <a:prstGeom prst="rect">
            <a:avLst/>
          </a:prstGeom>
          <a:noFill/>
        </p:spPr>
        <p:txBody>
          <a:bodyPr wrap="square" rtlCol="0">
            <a:spAutoFit/>
          </a:bodyPr>
          <a:lstStyle/>
          <a:p>
            <a:r>
              <a:rPr lang="en-US" sz="1600" dirty="0"/>
              <a:t>In-Person Requirements &amp; Closures</a:t>
            </a:r>
          </a:p>
        </p:txBody>
      </p:sp>
    </p:spTree>
    <p:extLst>
      <p:ext uri="{BB962C8B-B14F-4D97-AF65-F5344CB8AC3E}">
        <p14:creationId xmlns:p14="http://schemas.microsoft.com/office/powerpoint/2010/main" val="217753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1AE2D-590E-4296-8E13-A5281FEBC63F}"/>
              </a:ext>
            </a:extLst>
          </p:cNvPr>
          <p:cNvSpPr>
            <a:spLocks noGrp="1"/>
          </p:cNvSpPr>
          <p:nvPr>
            <p:ph type="title"/>
          </p:nvPr>
        </p:nvSpPr>
        <p:spPr>
          <a:xfrm>
            <a:off x="1604668" y="2592984"/>
            <a:ext cx="8982664" cy="1672031"/>
          </a:xfrm>
          <a:solidFill>
            <a:srgbClr val="E9EBF5"/>
          </a:solidFill>
        </p:spPr>
        <p:txBody>
          <a:bodyPr anchor="ctr"/>
          <a:lstStyle/>
          <a:p>
            <a:pPr algn="ctr"/>
            <a:r>
              <a:rPr lang="en-US" dirty="0">
                <a:latin typeface="Arial" panose="020B0604020202020204" pitchFamily="34" charset="0"/>
                <a:cs typeface="Arial" panose="020B0604020202020204" pitchFamily="34" charset="0"/>
              </a:rPr>
              <a:t>Work Schedules</a:t>
            </a:r>
          </a:p>
        </p:txBody>
      </p:sp>
    </p:spTree>
    <p:extLst>
      <p:ext uri="{BB962C8B-B14F-4D97-AF65-F5344CB8AC3E}">
        <p14:creationId xmlns:p14="http://schemas.microsoft.com/office/powerpoint/2010/main" val="3809694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FC4F8E82-CB18-482E-8A5E-54D046C3A800}"/>
              </a:ext>
            </a:extLst>
          </p:cNvPr>
          <p:cNvGraphicFramePr>
            <a:graphicFrameLocks noGrp="1"/>
          </p:cNvGraphicFramePr>
          <p:nvPr>
            <p:ph idx="1"/>
            <p:extLst>
              <p:ext uri="{D42A27DB-BD31-4B8C-83A1-F6EECF244321}">
                <p14:modId xmlns:p14="http://schemas.microsoft.com/office/powerpoint/2010/main" val="2725855743"/>
              </p:ext>
            </p:extLst>
          </p:nvPr>
        </p:nvGraphicFramePr>
        <p:xfrm>
          <a:off x="321189" y="593889"/>
          <a:ext cx="11497368" cy="5816338"/>
        </p:xfrm>
        <a:graphic>
          <a:graphicData uri="http://schemas.openxmlformats.org/drawingml/2006/table">
            <a:tbl>
              <a:tblPr firstRow="1" bandRow="1">
                <a:tableStyleId>{5C22544A-7EE6-4342-B048-85BDC9FD1C3A}</a:tableStyleId>
              </a:tblPr>
              <a:tblGrid>
                <a:gridCol w="1743768">
                  <a:extLst>
                    <a:ext uri="{9D8B030D-6E8A-4147-A177-3AD203B41FA5}">
                      <a16:colId xmlns:a16="http://schemas.microsoft.com/office/drawing/2014/main" val="4045364625"/>
                    </a:ext>
                  </a:extLst>
                </a:gridCol>
                <a:gridCol w="3251200">
                  <a:extLst>
                    <a:ext uri="{9D8B030D-6E8A-4147-A177-3AD203B41FA5}">
                      <a16:colId xmlns:a16="http://schemas.microsoft.com/office/drawing/2014/main" val="1285769475"/>
                    </a:ext>
                  </a:extLst>
                </a:gridCol>
                <a:gridCol w="3300276">
                  <a:extLst>
                    <a:ext uri="{9D8B030D-6E8A-4147-A177-3AD203B41FA5}">
                      <a16:colId xmlns:a16="http://schemas.microsoft.com/office/drawing/2014/main" val="4141380206"/>
                    </a:ext>
                  </a:extLst>
                </a:gridCol>
                <a:gridCol w="3202124">
                  <a:extLst>
                    <a:ext uri="{9D8B030D-6E8A-4147-A177-3AD203B41FA5}">
                      <a16:colId xmlns:a16="http://schemas.microsoft.com/office/drawing/2014/main" val="2361306754"/>
                    </a:ext>
                  </a:extLst>
                </a:gridCol>
              </a:tblGrid>
              <a:tr h="847846">
                <a:tc>
                  <a:txBody>
                    <a:bodyPr/>
                    <a:lstStyle/>
                    <a:p>
                      <a:pPr algn="ctr"/>
                      <a:endParaRPr lang="en-US" sz="1800" b="1" dirty="0">
                        <a:solidFill>
                          <a:schemeClr val="tx1"/>
                        </a:solidFill>
                      </a:endParaRPr>
                    </a:p>
                  </a:txBody>
                  <a:tcPr anchor="ctr">
                    <a:solidFill>
                      <a:schemeClr val="accent1">
                        <a:lumMod val="40000"/>
                        <a:lumOff val="60000"/>
                      </a:schemeClr>
                    </a:solidFill>
                  </a:tcPr>
                </a:tc>
                <a:tc>
                  <a:txBody>
                    <a:bodyPr/>
                    <a:lstStyle/>
                    <a:p>
                      <a:pPr algn="ctr"/>
                      <a:r>
                        <a:rPr lang="en-US" sz="1800" dirty="0">
                          <a:solidFill>
                            <a:schemeClr val="tx1"/>
                          </a:solidFill>
                        </a:rPr>
                        <a:t>Management</a:t>
                      </a:r>
                    </a:p>
                  </a:txBody>
                  <a:tcPr anchor="ctr">
                    <a:solidFill>
                      <a:schemeClr val="accent1">
                        <a:lumMod val="40000"/>
                        <a:lumOff val="60000"/>
                      </a:schemeClr>
                    </a:solidFill>
                  </a:tcPr>
                </a:tc>
                <a:tc>
                  <a:txBody>
                    <a:bodyPr/>
                    <a:lstStyle/>
                    <a:p>
                      <a:pPr algn="ctr"/>
                      <a:r>
                        <a:rPr lang="en-US" sz="1800" dirty="0">
                          <a:solidFill>
                            <a:schemeClr val="tx1"/>
                          </a:solidFill>
                        </a:rPr>
                        <a:t>NTEU</a:t>
                      </a:r>
                    </a:p>
                  </a:txBody>
                  <a:tcPr anchor="ctr">
                    <a:solidFill>
                      <a:schemeClr val="accent1">
                        <a:lumMod val="40000"/>
                        <a:lumOff val="60000"/>
                      </a:schemeClr>
                    </a:solidFill>
                  </a:tcPr>
                </a:tc>
                <a:tc>
                  <a:txBody>
                    <a:bodyPr/>
                    <a:lstStyle/>
                    <a:p>
                      <a:pPr algn="ctr"/>
                      <a:r>
                        <a:rPr lang="en-US" sz="1800" dirty="0">
                          <a:solidFill>
                            <a:schemeClr val="tx1"/>
                          </a:solidFill>
                        </a:rPr>
                        <a:t>Tentative Agreement</a:t>
                      </a:r>
                    </a:p>
                  </a:txBody>
                  <a:tcPr anchor="ctr">
                    <a:solidFill>
                      <a:schemeClr val="accent1">
                        <a:lumMod val="40000"/>
                        <a:lumOff val="60000"/>
                      </a:schemeClr>
                    </a:solidFill>
                  </a:tcPr>
                </a:tc>
                <a:extLst>
                  <a:ext uri="{0D108BD9-81ED-4DB2-BD59-A6C34878D82A}">
                    <a16:rowId xmlns:a16="http://schemas.microsoft.com/office/drawing/2014/main" val="4250835222"/>
                  </a:ext>
                </a:extLst>
              </a:tr>
              <a:tr h="4968492">
                <a:tc>
                  <a:txBody>
                    <a:bodyPr/>
                    <a:lstStyle/>
                    <a:p>
                      <a:pPr algn="ctr"/>
                      <a:r>
                        <a:rPr lang="en-US" sz="1800" b="1" dirty="0">
                          <a:solidFill>
                            <a:schemeClr val="tx1"/>
                          </a:solidFill>
                        </a:rPr>
                        <a:t>Bureau-Wide Provisions</a:t>
                      </a:r>
                    </a:p>
                  </a:txBody>
                  <a:tcPr>
                    <a:solidFill>
                      <a:schemeClr val="accent1">
                        <a:tint val="40000"/>
                        <a:alpha val="74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b="0" i="1" dirty="0">
                          <a:solidFill>
                            <a:schemeClr val="tx1"/>
                          </a:solidFill>
                        </a:rPr>
                        <a:t>**All times are in the employee’s local time**</a:t>
                      </a:r>
                    </a:p>
                    <a:p>
                      <a:pPr>
                        <a:spcAft>
                          <a:spcPts val="600"/>
                        </a:spcAft>
                      </a:pPr>
                      <a:r>
                        <a:rPr lang="en-US" sz="1200" b="1" dirty="0">
                          <a:solidFill>
                            <a:schemeClr val="tx1"/>
                          </a:solidFill>
                        </a:rPr>
                        <a:t>Workdays: </a:t>
                      </a:r>
                      <a:r>
                        <a:rPr lang="en-US" sz="1200" b="0" dirty="0">
                          <a:solidFill>
                            <a:schemeClr val="tx1"/>
                          </a:solidFill>
                        </a:rPr>
                        <a:t>Monday – Friday</a:t>
                      </a:r>
                    </a:p>
                    <a:p>
                      <a:pPr>
                        <a:spcAft>
                          <a:spcPts val="600"/>
                        </a:spcAft>
                      </a:pPr>
                      <a:r>
                        <a:rPr lang="en-US" sz="1200" b="1" dirty="0">
                          <a:solidFill>
                            <a:schemeClr val="tx1"/>
                          </a:solidFill>
                        </a:rPr>
                        <a:t>Business Hours:</a:t>
                      </a:r>
                      <a:r>
                        <a:rPr lang="en-US" sz="1200" dirty="0">
                          <a:solidFill>
                            <a:schemeClr val="tx1"/>
                          </a:solidFill>
                        </a:rPr>
                        <a:t> 8:00 am – 5:00 pm</a:t>
                      </a:r>
                    </a:p>
                    <a:p>
                      <a:pPr>
                        <a:spcAft>
                          <a:spcPts val="600"/>
                        </a:spcAft>
                      </a:pPr>
                      <a:r>
                        <a:rPr lang="en-US" sz="1200" b="1" dirty="0">
                          <a:solidFill>
                            <a:schemeClr val="tx1"/>
                          </a:solidFill>
                        </a:rPr>
                        <a:t>Flex Bands: </a:t>
                      </a:r>
                    </a:p>
                    <a:p>
                      <a:pPr marL="171450" indent="-171450">
                        <a:spcAft>
                          <a:spcPts val="600"/>
                        </a:spcAft>
                        <a:buFont typeface="Arial" panose="020B0604020202020204" pitchFamily="34" charset="0"/>
                        <a:buChar char="•"/>
                      </a:pPr>
                      <a:r>
                        <a:rPr lang="en-US" sz="1200" b="0" dirty="0">
                          <a:solidFill>
                            <a:schemeClr val="tx1"/>
                          </a:solidFill>
                        </a:rPr>
                        <a:t>For official Tour of Duty: 6:00 am – 10:00 am &amp; 2:30 pm – 8:30 pm</a:t>
                      </a:r>
                    </a:p>
                    <a:p>
                      <a:pPr marL="171450" indent="-171450">
                        <a:spcAft>
                          <a:spcPts val="600"/>
                        </a:spcAft>
                        <a:buFont typeface="Arial" panose="020B0604020202020204" pitchFamily="34" charset="0"/>
                        <a:buChar char="•"/>
                      </a:pPr>
                      <a:r>
                        <a:rPr lang="en-US" sz="1200" b="0" dirty="0">
                          <a:solidFill>
                            <a:schemeClr val="tx1"/>
                          </a:solidFill>
                        </a:rPr>
                        <a:t>For earning Credit Hours: Mon-Fri 8:30 pm – 12:00 am; Sat &amp; Sun 6:00 am – 12:00 am</a:t>
                      </a:r>
                    </a:p>
                    <a:p>
                      <a:pPr>
                        <a:spcAft>
                          <a:spcPts val="600"/>
                        </a:spcAft>
                      </a:pPr>
                      <a:r>
                        <a:rPr lang="en-US" sz="1200" b="1" dirty="0">
                          <a:solidFill>
                            <a:schemeClr val="tx1"/>
                          </a:solidFill>
                        </a:rPr>
                        <a:t>Core Hours: </a:t>
                      </a:r>
                      <a:r>
                        <a:rPr lang="en-US" sz="1200" b="0" dirty="0">
                          <a:solidFill>
                            <a:schemeClr val="tx1"/>
                          </a:solidFill>
                        </a:rPr>
                        <a:t>10:00 am – 2:30 pm</a:t>
                      </a:r>
                    </a:p>
                    <a:p>
                      <a:pPr>
                        <a:spcAft>
                          <a:spcPts val="600"/>
                        </a:spcAft>
                      </a:pPr>
                      <a:r>
                        <a:rPr lang="en-US" sz="1200" b="1" dirty="0">
                          <a:solidFill>
                            <a:schemeClr val="tx1"/>
                          </a:solidFill>
                        </a:rPr>
                        <a:t>Lunch:</a:t>
                      </a:r>
                      <a:r>
                        <a:rPr lang="en-US" sz="1200" b="0" dirty="0">
                          <a:solidFill>
                            <a:schemeClr val="tx1"/>
                          </a:solidFill>
                        </a:rPr>
                        <a:t> On any day in which an employee works 6 hours or more, they must take an unpaid 30-60 min lunch break </a:t>
                      </a:r>
                      <a:r>
                        <a:rPr lang="en-US" sz="1200" b="0" i="1" dirty="0">
                          <a:solidFill>
                            <a:schemeClr val="tx1"/>
                          </a:solidFill>
                        </a:rPr>
                        <a:t>during Core Hours.</a:t>
                      </a:r>
                    </a:p>
                    <a:p>
                      <a:pPr>
                        <a:spcAft>
                          <a:spcPts val="600"/>
                        </a:spcAft>
                      </a:pPr>
                      <a:r>
                        <a:rPr lang="en-US" sz="1200" b="1" i="0" dirty="0">
                          <a:solidFill>
                            <a:schemeClr val="tx1"/>
                          </a:solidFill>
                        </a:rPr>
                        <a:t>Credit Hours: </a:t>
                      </a:r>
                      <a:r>
                        <a:rPr lang="en-US" sz="1200" b="0" i="0" dirty="0">
                          <a:solidFill>
                            <a:schemeClr val="tx1"/>
                          </a:solidFill>
                        </a:rPr>
                        <a:t>Can </a:t>
                      </a:r>
                      <a:r>
                        <a:rPr lang="en-US" sz="1200" b="0" i="1" dirty="0">
                          <a:solidFill>
                            <a:schemeClr val="tx1"/>
                          </a:solidFill>
                        </a:rPr>
                        <a:t>only</a:t>
                      </a:r>
                      <a:r>
                        <a:rPr lang="en-US" sz="1200" b="0" i="0" dirty="0">
                          <a:solidFill>
                            <a:schemeClr val="tx1"/>
                          </a:solidFill>
                        </a:rPr>
                        <a:t> be earned during the Flex time bands set aside for credit hours</a:t>
                      </a:r>
                    </a:p>
                    <a:p>
                      <a:pPr>
                        <a:spcAft>
                          <a:spcPts val="600"/>
                        </a:spcAft>
                      </a:pPr>
                      <a:r>
                        <a:rPr lang="en-US" sz="1200" b="1" i="0" dirty="0">
                          <a:solidFill>
                            <a:schemeClr val="tx1"/>
                          </a:solidFill>
                        </a:rPr>
                        <a:t>Flex Days:</a:t>
                      </a:r>
                      <a:r>
                        <a:rPr lang="en-US" sz="1200" b="0" i="0" dirty="0">
                          <a:solidFill>
                            <a:schemeClr val="tx1"/>
                          </a:solidFill>
                        </a:rPr>
                        <a:t> Monday or Friday only</a:t>
                      </a:r>
                      <a:endParaRPr lang="en-US" sz="1200" b="1" i="0" dirty="0">
                        <a:solidFill>
                          <a:schemeClr val="tx1"/>
                        </a:solidFill>
                      </a:endParaRPr>
                    </a:p>
                  </a:txBody>
                  <a:tcPr>
                    <a:solidFill>
                      <a:schemeClr val="accent1">
                        <a:tint val="40000"/>
                        <a:alpha val="74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b="0" i="0" dirty="0">
                          <a:solidFill>
                            <a:schemeClr val="tx1"/>
                          </a:solidFill>
                        </a:rPr>
                        <a:t>**All times are in the employee’s local time**</a:t>
                      </a:r>
                    </a:p>
                    <a:p>
                      <a:pPr>
                        <a:spcAft>
                          <a:spcPts val="600"/>
                        </a:spcAft>
                      </a:pPr>
                      <a:r>
                        <a:rPr lang="en-US" sz="1200" b="1" dirty="0">
                          <a:solidFill>
                            <a:schemeClr val="tx1"/>
                          </a:solidFill>
                        </a:rPr>
                        <a:t>Workdays: </a:t>
                      </a:r>
                      <a:r>
                        <a:rPr lang="en-US" sz="1200" b="0" dirty="0">
                          <a:solidFill>
                            <a:schemeClr val="tx1"/>
                          </a:solidFill>
                        </a:rPr>
                        <a:t>Monday – Friday</a:t>
                      </a:r>
                    </a:p>
                    <a:p>
                      <a:pPr>
                        <a:spcAft>
                          <a:spcPts val="600"/>
                        </a:spcAft>
                      </a:pPr>
                      <a:r>
                        <a:rPr lang="en-US" sz="1200" b="1" dirty="0">
                          <a:solidFill>
                            <a:schemeClr val="tx1"/>
                          </a:solidFill>
                        </a:rPr>
                        <a:t>Business Hours:</a:t>
                      </a:r>
                      <a:r>
                        <a:rPr lang="en-US" sz="1200" dirty="0">
                          <a:solidFill>
                            <a:schemeClr val="tx1"/>
                          </a:solidFill>
                        </a:rPr>
                        <a:t> 8:00 am – 5:00 pm</a:t>
                      </a:r>
                    </a:p>
                    <a:p>
                      <a:pPr>
                        <a:spcAft>
                          <a:spcPts val="600"/>
                        </a:spcAft>
                      </a:pPr>
                      <a:r>
                        <a:rPr lang="en-US" sz="1200" b="1" dirty="0">
                          <a:solidFill>
                            <a:schemeClr val="tx1"/>
                          </a:solidFill>
                        </a:rPr>
                        <a:t>Flex Bands: </a:t>
                      </a:r>
                    </a:p>
                    <a:p>
                      <a:pPr>
                        <a:spcAft>
                          <a:spcPts val="600"/>
                        </a:spcAft>
                      </a:pPr>
                      <a:r>
                        <a:rPr lang="en-US" sz="1200" b="0" dirty="0">
                          <a:solidFill>
                            <a:schemeClr val="tx1"/>
                          </a:solidFill>
                        </a:rPr>
                        <a:t>None</a:t>
                      </a:r>
                    </a:p>
                    <a:p>
                      <a:pPr>
                        <a:spcAft>
                          <a:spcPts val="600"/>
                        </a:spcAft>
                      </a:pPr>
                      <a:r>
                        <a:rPr lang="en-US" sz="1200" b="1" dirty="0">
                          <a:solidFill>
                            <a:schemeClr val="tx1"/>
                          </a:solidFill>
                        </a:rPr>
                        <a:t>Core Hours: </a:t>
                      </a:r>
                      <a:r>
                        <a:rPr lang="en-US" sz="1200" b="0" dirty="0">
                          <a:solidFill>
                            <a:schemeClr val="tx1"/>
                          </a:solidFill>
                        </a:rPr>
                        <a:t>None</a:t>
                      </a:r>
                    </a:p>
                    <a:p>
                      <a:pPr>
                        <a:spcAft>
                          <a:spcPts val="600"/>
                        </a:spcAft>
                      </a:pPr>
                      <a:r>
                        <a:rPr lang="en-US" sz="1200" b="1" dirty="0">
                          <a:solidFill>
                            <a:schemeClr val="tx1"/>
                          </a:solidFill>
                        </a:rPr>
                        <a:t>Lunch:</a:t>
                      </a:r>
                      <a:r>
                        <a:rPr lang="en-US" sz="1200" b="0" dirty="0">
                          <a:solidFill>
                            <a:schemeClr val="tx1"/>
                          </a:solidFill>
                        </a:rPr>
                        <a:t> On any day in which an employee works 6 hours or more, they must take an unpaid 30-60 min lunch break</a:t>
                      </a:r>
                      <a:r>
                        <a:rPr lang="en-US" sz="1200" b="0" i="1" dirty="0">
                          <a:solidFill>
                            <a:schemeClr val="tx1"/>
                          </a:solidFill>
                        </a:rPr>
                        <a:t> whenever employee wants.</a:t>
                      </a:r>
                    </a:p>
                    <a:p>
                      <a:pPr>
                        <a:spcAft>
                          <a:spcPts val="600"/>
                        </a:spcAft>
                      </a:pPr>
                      <a:r>
                        <a:rPr lang="en-US" sz="1200" b="1" i="0" dirty="0">
                          <a:solidFill>
                            <a:schemeClr val="tx1"/>
                          </a:solidFill>
                        </a:rPr>
                        <a:t>Credit Hours: </a:t>
                      </a:r>
                      <a:r>
                        <a:rPr lang="en-US" sz="1200" b="0" i="0" dirty="0">
                          <a:solidFill>
                            <a:schemeClr val="tx1"/>
                          </a:solidFill>
                        </a:rPr>
                        <a:t>Maintain the status quo on how &amp; when credit hours can be earned</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b="1" i="0" dirty="0">
                          <a:solidFill>
                            <a:schemeClr val="tx1"/>
                          </a:solidFill>
                        </a:rPr>
                        <a:t>Flex Days:</a:t>
                      </a:r>
                      <a:r>
                        <a:rPr lang="en-US" sz="1200" b="0" i="0" dirty="0">
                          <a:solidFill>
                            <a:schemeClr val="tx1"/>
                          </a:solidFill>
                        </a:rPr>
                        <a:t> Any day of the week</a:t>
                      </a:r>
                      <a:endParaRPr lang="en-US" sz="1200" b="1" i="0" dirty="0">
                        <a:solidFill>
                          <a:schemeClr val="tx1"/>
                        </a:solidFill>
                      </a:endParaRPr>
                    </a:p>
                    <a:p>
                      <a:pPr>
                        <a:spcAft>
                          <a:spcPts val="600"/>
                        </a:spcAft>
                      </a:pPr>
                      <a:endParaRPr lang="en-US" sz="1200" b="0" i="0" dirty="0">
                        <a:solidFill>
                          <a:schemeClr val="tx1"/>
                        </a:solidFill>
                      </a:endParaRPr>
                    </a:p>
                  </a:txBody>
                  <a:tcPr>
                    <a:solidFill>
                      <a:schemeClr val="accent1">
                        <a:tint val="40000"/>
                        <a:alpha val="74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b="0" i="0" dirty="0">
                          <a:solidFill>
                            <a:schemeClr val="tx1"/>
                          </a:solidFill>
                        </a:rPr>
                        <a:t>**All times are in the employee’s local time**</a:t>
                      </a:r>
                    </a:p>
                    <a:p>
                      <a:pPr>
                        <a:spcAft>
                          <a:spcPts val="600"/>
                        </a:spcAft>
                      </a:pPr>
                      <a:r>
                        <a:rPr lang="en-US" sz="1200" b="1" dirty="0">
                          <a:solidFill>
                            <a:schemeClr val="tx1"/>
                          </a:solidFill>
                        </a:rPr>
                        <a:t>Workdays: </a:t>
                      </a:r>
                      <a:r>
                        <a:rPr lang="en-US" sz="1200" b="0" dirty="0">
                          <a:solidFill>
                            <a:schemeClr val="tx1"/>
                          </a:solidFill>
                        </a:rPr>
                        <a:t>Monday – Friday</a:t>
                      </a:r>
                    </a:p>
                    <a:p>
                      <a:pPr>
                        <a:spcAft>
                          <a:spcPts val="600"/>
                        </a:spcAft>
                      </a:pPr>
                      <a:r>
                        <a:rPr lang="en-US" sz="1200" b="1" dirty="0">
                          <a:solidFill>
                            <a:schemeClr val="tx1"/>
                          </a:solidFill>
                        </a:rPr>
                        <a:t>Business Hours:</a:t>
                      </a:r>
                      <a:r>
                        <a:rPr lang="en-US" sz="1200" dirty="0">
                          <a:solidFill>
                            <a:schemeClr val="tx1"/>
                          </a:solidFill>
                        </a:rPr>
                        <a:t> 8:00 am – 5:00 pm</a:t>
                      </a:r>
                    </a:p>
                    <a:p>
                      <a:pPr>
                        <a:spcAft>
                          <a:spcPts val="600"/>
                        </a:spcAft>
                      </a:pPr>
                      <a:r>
                        <a:rPr lang="en-US" sz="1200" b="1" dirty="0">
                          <a:solidFill>
                            <a:schemeClr val="tx1"/>
                          </a:solidFill>
                        </a:rPr>
                        <a:t>Flex Bands: </a:t>
                      </a:r>
                    </a:p>
                    <a:p>
                      <a:pPr marL="171450" indent="-171450">
                        <a:spcAft>
                          <a:spcPts val="600"/>
                        </a:spcAft>
                        <a:buFont typeface="Arial" panose="020B0604020202020204" pitchFamily="34" charset="0"/>
                        <a:buChar char="•"/>
                      </a:pPr>
                      <a:r>
                        <a:rPr lang="en-US" sz="1200" b="0" dirty="0">
                          <a:solidFill>
                            <a:schemeClr val="tx1"/>
                          </a:solidFill>
                        </a:rPr>
                        <a:t>For official Tour of Duty: 6:00 am – 10:00 am &amp; 2:30 pm – 8:30 pm</a:t>
                      </a:r>
                    </a:p>
                    <a:p>
                      <a:pPr marL="171450" indent="-171450">
                        <a:spcAft>
                          <a:spcPts val="600"/>
                        </a:spcAft>
                        <a:buFont typeface="Arial" panose="020B0604020202020204" pitchFamily="34" charset="0"/>
                        <a:buChar char="•"/>
                      </a:pPr>
                      <a:r>
                        <a:rPr lang="en-US" sz="1200" b="1" dirty="0">
                          <a:solidFill>
                            <a:srgbClr val="0070C0"/>
                          </a:solidFill>
                        </a:rPr>
                        <a:t>For earning Credit Hours: Mon-Thu 8:30 pm – 6:00 am the following day; Fri 8:30 pm – 11:59 pm; weekends 12:00 am Sat – 6:00 am Monday</a:t>
                      </a:r>
                    </a:p>
                    <a:p>
                      <a:pPr>
                        <a:spcAft>
                          <a:spcPts val="600"/>
                        </a:spcAft>
                      </a:pPr>
                      <a:r>
                        <a:rPr lang="en-US" sz="1200" b="1" dirty="0">
                          <a:solidFill>
                            <a:schemeClr val="tx1"/>
                          </a:solidFill>
                        </a:rPr>
                        <a:t>Core Hours: </a:t>
                      </a:r>
                      <a:r>
                        <a:rPr lang="en-US" sz="1200" b="0" dirty="0">
                          <a:solidFill>
                            <a:schemeClr val="tx1"/>
                          </a:solidFill>
                        </a:rPr>
                        <a:t>Mon – Fri 10:00 am – 2:30 am</a:t>
                      </a:r>
                    </a:p>
                    <a:p>
                      <a:pPr>
                        <a:spcAft>
                          <a:spcPts val="600"/>
                        </a:spcAft>
                      </a:pPr>
                      <a:r>
                        <a:rPr lang="en-US" sz="1200" b="1" dirty="0">
                          <a:solidFill>
                            <a:schemeClr val="tx1"/>
                          </a:solidFill>
                        </a:rPr>
                        <a:t>Lunch:</a:t>
                      </a:r>
                      <a:r>
                        <a:rPr lang="en-US" sz="1200" b="0" dirty="0">
                          <a:solidFill>
                            <a:schemeClr val="tx1"/>
                          </a:solidFill>
                        </a:rPr>
                        <a:t> On any day in which an employee works 6 hours or more, they must take an unpaid 30-60 min lunch break</a:t>
                      </a:r>
                      <a:r>
                        <a:rPr lang="en-US" sz="1200" b="0" i="1" dirty="0">
                          <a:solidFill>
                            <a:schemeClr val="tx1"/>
                          </a:solidFill>
                        </a:rPr>
                        <a:t> </a:t>
                      </a:r>
                      <a:r>
                        <a:rPr lang="en-US" sz="1200" b="1" i="0" dirty="0">
                          <a:solidFill>
                            <a:srgbClr val="0070C0"/>
                          </a:solidFill>
                        </a:rPr>
                        <a:t>whenever employee wants.</a:t>
                      </a:r>
                    </a:p>
                    <a:p>
                      <a:pPr>
                        <a:spcAft>
                          <a:spcPts val="600"/>
                        </a:spcAft>
                      </a:pPr>
                      <a:r>
                        <a:rPr lang="en-US" sz="1200" b="1" i="0" dirty="0">
                          <a:solidFill>
                            <a:schemeClr val="tx1"/>
                          </a:solidFill>
                        </a:rPr>
                        <a:t>Credit Hours: Maintain the status quo on how &amp; when credit hours can be earned</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b="1" i="0" dirty="0">
                          <a:solidFill>
                            <a:schemeClr val="tx1"/>
                          </a:solidFill>
                        </a:rPr>
                        <a:t>Flex Days:</a:t>
                      </a:r>
                      <a:r>
                        <a:rPr lang="en-US" sz="1200" b="0" i="0" dirty="0">
                          <a:solidFill>
                            <a:schemeClr val="tx1"/>
                          </a:solidFill>
                        </a:rPr>
                        <a:t> Monday or Friday only, but </a:t>
                      </a:r>
                      <a:r>
                        <a:rPr lang="en-US" sz="1200" b="1" i="0" dirty="0">
                          <a:solidFill>
                            <a:srgbClr val="0070C0"/>
                          </a:solidFill>
                        </a:rPr>
                        <a:t>if required to work on a Flex Day, an employee may choose an alternate Monday, Wednesday, or Friday in the same period.</a:t>
                      </a:r>
                    </a:p>
                    <a:p>
                      <a:pPr>
                        <a:spcAft>
                          <a:spcPts val="600"/>
                        </a:spcAft>
                      </a:pPr>
                      <a:endParaRPr lang="en-US" sz="1200" b="0" i="0" dirty="0">
                        <a:solidFill>
                          <a:schemeClr val="tx1"/>
                        </a:solidFill>
                      </a:endParaRPr>
                    </a:p>
                  </a:txBody>
                  <a:tcPr>
                    <a:solidFill>
                      <a:schemeClr val="accent1">
                        <a:tint val="40000"/>
                        <a:alpha val="74000"/>
                      </a:schemeClr>
                    </a:solidFill>
                  </a:tcPr>
                </a:tc>
                <a:extLst>
                  <a:ext uri="{0D108BD9-81ED-4DB2-BD59-A6C34878D82A}">
                    <a16:rowId xmlns:a16="http://schemas.microsoft.com/office/drawing/2014/main" val="1964220654"/>
                  </a:ext>
                </a:extLst>
              </a:tr>
            </a:tbl>
          </a:graphicData>
        </a:graphic>
      </p:graphicFrame>
      <p:sp>
        <p:nvSpPr>
          <p:cNvPr id="6" name="TextBox 5">
            <a:extLst>
              <a:ext uri="{FF2B5EF4-FFF2-40B4-BE49-F238E27FC236}">
                <a16:creationId xmlns:a16="http://schemas.microsoft.com/office/drawing/2014/main" id="{9E2FCF92-305F-4969-AC6A-3C54807CB0DE}"/>
              </a:ext>
            </a:extLst>
          </p:cNvPr>
          <p:cNvSpPr txBox="1"/>
          <p:nvPr/>
        </p:nvSpPr>
        <p:spPr>
          <a:xfrm>
            <a:off x="10294069" y="6410227"/>
            <a:ext cx="1524487" cy="338554"/>
          </a:xfrm>
          <a:prstGeom prst="rect">
            <a:avLst/>
          </a:prstGeom>
          <a:noFill/>
        </p:spPr>
        <p:txBody>
          <a:bodyPr wrap="square" rtlCol="0">
            <a:spAutoFit/>
          </a:bodyPr>
          <a:lstStyle/>
          <a:p>
            <a:r>
              <a:rPr lang="en-US" sz="1600" dirty="0"/>
              <a:t>Work Schedules</a:t>
            </a:r>
          </a:p>
        </p:txBody>
      </p:sp>
    </p:spTree>
    <p:extLst>
      <p:ext uri="{BB962C8B-B14F-4D97-AF65-F5344CB8AC3E}">
        <p14:creationId xmlns:p14="http://schemas.microsoft.com/office/powerpoint/2010/main" val="1081430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FC4F8E82-CB18-482E-8A5E-54D046C3A800}"/>
              </a:ext>
            </a:extLst>
          </p:cNvPr>
          <p:cNvGraphicFramePr>
            <a:graphicFrameLocks noGrp="1"/>
          </p:cNvGraphicFramePr>
          <p:nvPr>
            <p:ph idx="1"/>
            <p:extLst>
              <p:ext uri="{D42A27DB-BD31-4B8C-83A1-F6EECF244321}">
                <p14:modId xmlns:p14="http://schemas.microsoft.com/office/powerpoint/2010/main" val="513068930"/>
              </p:ext>
            </p:extLst>
          </p:nvPr>
        </p:nvGraphicFramePr>
        <p:xfrm>
          <a:off x="347316" y="311085"/>
          <a:ext cx="11497368" cy="6155703"/>
        </p:xfrm>
        <a:graphic>
          <a:graphicData uri="http://schemas.openxmlformats.org/drawingml/2006/table">
            <a:tbl>
              <a:tblPr firstRow="1" bandRow="1">
                <a:tableStyleId>{5C22544A-7EE6-4342-B048-85BDC9FD1C3A}</a:tableStyleId>
              </a:tblPr>
              <a:tblGrid>
                <a:gridCol w="1743768">
                  <a:extLst>
                    <a:ext uri="{9D8B030D-6E8A-4147-A177-3AD203B41FA5}">
                      <a16:colId xmlns:a16="http://schemas.microsoft.com/office/drawing/2014/main" val="4045364625"/>
                    </a:ext>
                  </a:extLst>
                </a:gridCol>
                <a:gridCol w="3251200">
                  <a:extLst>
                    <a:ext uri="{9D8B030D-6E8A-4147-A177-3AD203B41FA5}">
                      <a16:colId xmlns:a16="http://schemas.microsoft.com/office/drawing/2014/main" val="1285769475"/>
                    </a:ext>
                  </a:extLst>
                </a:gridCol>
                <a:gridCol w="3300276">
                  <a:extLst>
                    <a:ext uri="{9D8B030D-6E8A-4147-A177-3AD203B41FA5}">
                      <a16:colId xmlns:a16="http://schemas.microsoft.com/office/drawing/2014/main" val="4141380206"/>
                    </a:ext>
                  </a:extLst>
                </a:gridCol>
                <a:gridCol w="3202124">
                  <a:extLst>
                    <a:ext uri="{9D8B030D-6E8A-4147-A177-3AD203B41FA5}">
                      <a16:colId xmlns:a16="http://schemas.microsoft.com/office/drawing/2014/main" val="2361306754"/>
                    </a:ext>
                  </a:extLst>
                </a:gridCol>
              </a:tblGrid>
              <a:tr h="704171">
                <a:tc>
                  <a:txBody>
                    <a:bodyPr/>
                    <a:lstStyle/>
                    <a:p>
                      <a:pPr algn="ctr"/>
                      <a:endParaRPr lang="en-US" sz="1800" b="1" dirty="0">
                        <a:solidFill>
                          <a:schemeClr val="tx1"/>
                        </a:solidFill>
                      </a:endParaRPr>
                    </a:p>
                  </a:txBody>
                  <a:tcPr anchor="ctr">
                    <a:solidFill>
                      <a:schemeClr val="accent1">
                        <a:lumMod val="40000"/>
                        <a:lumOff val="60000"/>
                      </a:schemeClr>
                    </a:solidFill>
                  </a:tcPr>
                </a:tc>
                <a:tc>
                  <a:txBody>
                    <a:bodyPr/>
                    <a:lstStyle/>
                    <a:p>
                      <a:pPr algn="ctr"/>
                      <a:r>
                        <a:rPr lang="en-US" sz="1800" dirty="0">
                          <a:solidFill>
                            <a:schemeClr val="tx1"/>
                          </a:solidFill>
                        </a:rPr>
                        <a:t>Management</a:t>
                      </a:r>
                    </a:p>
                  </a:txBody>
                  <a:tcPr anchor="ctr">
                    <a:solidFill>
                      <a:schemeClr val="accent1">
                        <a:lumMod val="40000"/>
                        <a:lumOff val="60000"/>
                      </a:schemeClr>
                    </a:solidFill>
                  </a:tcPr>
                </a:tc>
                <a:tc>
                  <a:txBody>
                    <a:bodyPr/>
                    <a:lstStyle/>
                    <a:p>
                      <a:pPr algn="ctr"/>
                      <a:r>
                        <a:rPr lang="en-US" sz="1800" dirty="0">
                          <a:solidFill>
                            <a:schemeClr val="tx1"/>
                          </a:solidFill>
                        </a:rPr>
                        <a:t>NTEU</a:t>
                      </a:r>
                    </a:p>
                  </a:txBody>
                  <a:tcPr anchor="ctr">
                    <a:solidFill>
                      <a:schemeClr val="accent1">
                        <a:lumMod val="40000"/>
                        <a:lumOff val="60000"/>
                      </a:schemeClr>
                    </a:solidFill>
                  </a:tcPr>
                </a:tc>
                <a:tc>
                  <a:txBody>
                    <a:bodyPr/>
                    <a:lstStyle/>
                    <a:p>
                      <a:pPr algn="ctr"/>
                      <a:r>
                        <a:rPr lang="en-US" sz="1800" dirty="0">
                          <a:solidFill>
                            <a:schemeClr val="tx1"/>
                          </a:solidFill>
                        </a:rPr>
                        <a:t>Tentative Agreement</a:t>
                      </a:r>
                    </a:p>
                  </a:txBody>
                  <a:tcPr anchor="ctr">
                    <a:solidFill>
                      <a:schemeClr val="accent1">
                        <a:lumMod val="40000"/>
                        <a:lumOff val="60000"/>
                      </a:schemeClr>
                    </a:solidFill>
                  </a:tcPr>
                </a:tc>
                <a:extLst>
                  <a:ext uri="{0D108BD9-81ED-4DB2-BD59-A6C34878D82A}">
                    <a16:rowId xmlns:a16="http://schemas.microsoft.com/office/drawing/2014/main" val="4250835222"/>
                  </a:ext>
                </a:extLst>
              </a:tr>
              <a:tr h="5451532">
                <a:tc>
                  <a:txBody>
                    <a:bodyPr/>
                    <a:lstStyle/>
                    <a:p>
                      <a:pPr algn="ctr"/>
                      <a:r>
                        <a:rPr lang="en-US" sz="1800" b="1" dirty="0">
                          <a:solidFill>
                            <a:schemeClr val="tx1"/>
                          </a:solidFill>
                        </a:rPr>
                        <a:t>Schedule Options</a:t>
                      </a:r>
                    </a:p>
                  </a:txBody>
                  <a:tcPr>
                    <a:solidFill>
                      <a:srgbClr val="E9EBF5"/>
                    </a:solidFill>
                  </a:tcPr>
                </a:tc>
                <a:tc>
                  <a:txBody>
                    <a:bodyPr/>
                    <a:lstStyle/>
                    <a:p>
                      <a:pPr>
                        <a:spcAft>
                          <a:spcPts val="600"/>
                        </a:spcAft>
                      </a:pPr>
                      <a:r>
                        <a:rPr lang="en-US" sz="1200" b="1" dirty="0">
                          <a:solidFill>
                            <a:schemeClr val="tx1"/>
                          </a:solidFill>
                        </a:rPr>
                        <a:t>Gliding Schedule: </a:t>
                      </a:r>
                      <a:r>
                        <a:rPr lang="en-US" sz="1200" b="0" dirty="0">
                          <a:solidFill>
                            <a:schemeClr val="tx1"/>
                          </a:solidFill>
                        </a:rPr>
                        <a:t>: (No change from current CBA)</a:t>
                      </a:r>
                    </a:p>
                    <a:p>
                      <a:pPr marL="171450" indent="-171450">
                        <a:spcAft>
                          <a:spcPts val="0"/>
                        </a:spcAft>
                        <a:buFont typeface="Arial" panose="020B0604020202020204" pitchFamily="34" charset="0"/>
                        <a:buChar char="•"/>
                      </a:pPr>
                      <a:r>
                        <a:rPr lang="en-US" sz="1200" b="0" dirty="0">
                          <a:solidFill>
                            <a:schemeClr val="tx1"/>
                          </a:solidFill>
                        </a:rPr>
                        <a:t>Full-time employee works 8 hours/day, 5 days/week; </a:t>
                      </a:r>
                    </a:p>
                    <a:p>
                      <a:pPr marL="171450" indent="-171450">
                        <a:spcAft>
                          <a:spcPts val="0"/>
                        </a:spcAft>
                        <a:buFont typeface="Arial" panose="020B0604020202020204" pitchFamily="34" charset="0"/>
                        <a:buChar char="•"/>
                      </a:pPr>
                      <a:r>
                        <a:rPr lang="en-US" sz="1200" b="0" dirty="0">
                          <a:solidFill>
                            <a:schemeClr val="tx1"/>
                          </a:solidFill>
                        </a:rPr>
                        <a:t>Employee may select a starting &amp; stopping time for each day;</a:t>
                      </a:r>
                    </a:p>
                    <a:p>
                      <a:pPr marL="171450" indent="-171450">
                        <a:spcAft>
                          <a:spcPts val="0"/>
                        </a:spcAft>
                        <a:buFont typeface="Arial" panose="020B0604020202020204" pitchFamily="34" charset="0"/>
                        <a:buChar char="•"/>
                      </a:pPr>
                      <a:r>
                        <a:rPr lang="en-US" sz="1200" b="0" dirty="0">
                          <a:solidFill>
                            <a:schemeClr val="tx1"/>
                          </a:solidFill>
                        </a:rPr>
                        <a:t>start &amp; stop times may vary day to day ask long as they are the same each pay period;</a:t>
                      </a:r>
                    </a:p>
                    <a:p>
                      <a:pPr>
                        <a:spcAft>
                          <a:spcPts val="600"/>
                        </a:spcAft>
                      </a:pPr>
                      <a:r>
                        <a:rPr lang="en-US" sz="1200" b="1" dirty="0">
                          <a:solidFill>
                            <a:schemeClr val="tx1"/>
                          </a:solidFill>
                        </a:rPr>
                        <a:t>Custom Schedule:</a:t>
                      </a:r>
                      <a:r>
                        <a:rPr lang="en-US" sz="1200" dirty="0">
                          <a:solidFill>
                            <a:schemeClr val="tx1"/>
                          </a:solidFill>
                        </a:rPr>
                        <a:t> (New)</a:t>
                      </a:r>
                    </a:p>
                    <a:p>
                      <a:pPr marL="171450" indent="-171450">
                        <a:spcAft>
                          <a:spcPts val="0"/>
                        </a:spcAft>
                        <a:buFont typeface="Arial" panose="020B0604020202020204" pitchFamily="34" charset="0"/>
                        <a:buChar char="•"/>
                      </a:pPr>
                      <a:r>
                        <a:rPr lang="en-US" sz="1200" dirty="0">
                          <a:solidFill>
                            <a:schemeClr val="tx1"/>
                          </a:solidFill>
                        </a:rPr>
                        <a:t>Full-time employee works 80 hours per pay period</a:t>
                      </a:r>
                    </a:p>
                    <a:p>
                      <a:pPr marL="171450" indent="-171450">
                        <a:spcAft>
                          <a:spcPts val="0"/>
                        </a:spcAft>
                        <a:buFont typeface="Arial" panose="020B0604020202020204" pitchFamily="34" charset="0"/>
                        <a:buChar char="•"/>
                      </a:pPr>
                      <a:r>
                        <a:rPr lang="en-US" sz="1200" dirty="0">
                          <a:solidFill>
                            <a:schemeClr val="tx1"/>
                          </a:solidFill>
                        </a:rPr>
                        <a:t>Number of hours worked can vary day to day and week to week and can be non-continuous within a day </a:t>
                      </a:r>
                    </a:p>
                    <a:p>
                      <a:pPr marL="171450" indent="-171450">
                        <a:spcAft>
                          <a:spcPts val="0"/>
                        </a:spcAft>
                        <a:buFont typeface="Arial" panose="020B0604020202020204" pitchFamily="34" charset="0"/>
                        <a:buChar char="•"/>
                      </a:pPr>
                      <a:r>
                        <a:rPr lang="en-US" sz="1200" dirty="0">
                          <a:solidFill>
                            <a:schemeClr val="tx1"/>
                          </a:solidFill>
                        </a:rPr>
                        <a:t>Must work a minimum of 4.5 hours per scheduled workday</a:t>
                      </a:r>
                    </a:p>
                    <a:p>
                      <a:pPr marL="171450" indent="-171450">
                        <a:spcAft>
                          <a:spcPts val="600"/>
                        </a:spcAft>
                        <a:buFont typeface="Arial" panose="020B0604020202020204" pitchFamily="34" charset="0"/>
                        <a:buChar char="•"/>
                      </a:pPr>
                      <a:r>
                        <a:rPr lang="en-US" sz="1200" dirty="0">
                          <a:solidFill>
                            <a:schemeClr val="tx1"/>
                          </a:solidFill>
                        </a:rPr>
                        <a:t>Hours must be completed during the </a:t>
                      </a:r>
                      <a:r>
                        <a:rPr lang="en-US" sz="1200" b="0" dirty="0">
                          <a:solidFill>
                            <a:schemeClr val="tx1"/>
                          </a:solidFill>
                        </a:rPr>
                        <a:t>official Tour of Duty </a:t>
                      </a:r>
                      <a:r>
                        <a:rPr lang="en-US" sz="1200" dirty="0">
                          <a:solidFill>
                            <a:schemeClr val="tx1"/>
                          </a:solidFill>
                        </a:rPr>
                        <a:t>flex bands and Core Hours</a:t>
                      </a:r>
                    </a:p>
                    <a:p>
                      <a:pPr marL="171450" indent="-171450">
                        <a:spcAft>
                          <a:spcPts val="600"/>
                        </a:spcAft>
                        <a:buFont typeface="Arial" panose="020B0604020202020204" pitchFamily="34" charset="0"/>
                        <a:buChar char="•"/>
                      </a:pPr>
                      <a:r>
                        <a:rPr lang="en-US" sz="1200" dirty="0">
                          <a:solidFill>
                            <a:schemeClr val="tx1"/>
                          </a:solidFill>
                        </a:rPr>
                        <a:t>Schedule must be consistent pay period to pay period</a:t>
                      </a:r>
                    </a:p>
                    <a:p>
                      <a:pPr marL="171450" indent="-171450">
                        <a:spcAft>
                          <a:spcPts val="600"/>
                        </a:spcAft>
                        <a:buFont typeface="Arial" panose="020B0604020202020204" pitchFamily="34" charset="0"/>
                        <a:buChar char="•"/>
                      </a:pPr>
                      <a:r>
                        <a:rPr lang="en-US" sz="1200" dirty="0">
                          <a:solidFill>
                            <a:schemeClr val="tx1"/>
                          </a:solidFill>
                        </a:rPr>
                        <a:t>May have scheduled “Flex Days;” must be a Monday or Friday and must use credit hours, comp time, administrative leave or leave without pay if they are not working during Core Hours</a:t>
                      </a:r>
                    </a:p>
                  </a:txBody>
                  <a:tcPr>
                    <a:solidFill>
                      <a:srgbClr val="E9EBF5"/>
                    </a:solidFill>
                  </a:tcPr>
                </a:tc>
                <a:tc>
                  <a:txBody>
                    <a:bodyPr/>
                    <a:lstStyle/>
                    <a:p>
                      <a:pPr>
                        <a:spcAft>
                          <a:spcPts val="600"/>
                        </a:spcAft>
                      </a:pPr>
                      <a:r>
                        <a:rPr lang="en-US" sz="1200" b="1" dirty="0">
                          <a:solidFill>
                            <a:schemeClr val="tx1"/>
                          </a:solidFill>
                        </a:rPr>
                        <a:t>Gliding Schedule</a:t>
                      </a:r>
                      <a:r>
                        <a:rPr lang="en-US" sz="1200" b="0" dirty="0">
                          <a:solidFill>
                            <a:schemeClr val="tx1"/>
                          </a:solidFill>
                        </a:rPr>
                        <a:t>: (No change from current CBA)</a:t>
                      </a:r>
                    </a:p>
                    <a:p>
                      <a:pPr marL="171450" indent="-171450">
                        <a:spcAft>
                          <a:spcPts val="600"/>
                        </a:spcAft>
                        <a:buFont typeface="Arial" panose="020B0604020202020204" pitchFamily="34" charset="0"/>
                        <a:buChar char="•"/>
                      </a:pPr>
                      <a:r>
                        <a:rPr lang="en-US" sz="1200" b="0" dirty="0">
                          <a:solidFill>
                            <a:schemeClr val="tx1"/>
                          </a:solidFill>
                        </a:rPr>
                        <a:t>Identical to CFPB Next proposal</a:t>
                      </a:r>
                    </a:p>
                    <a:p>
                      <a:pPr>
                        <a:spcAft>
                          <a:spcPts val="600"/>
                        </a:spcAft>
                      </a:pPr>
                      <a:r>
                        <a:rPr lang="en-US" sz="1200" b="1" dirty="0">
                          <a:solidFill>
                            <a:schemeClr val="tx1"/>
                          </a:solidFill>
                        </a:rPr>
                        <a:t>Flexible 5/4/9:</a:t>
                      </a:r>
                    </a:p>
                    <a:p>
                      <a:pPr marL="171450" indent="-171450">
                        <a:spcAft>
                          <a:spcPts val="0"/>
                        </a:spcAft>
                        <a:buFont typeface="Arial" panose="020B0604020202020204" pitchFamily="34" charset="0"/>
                        <a:buChar char="•"/>
                      </a:pPr>
                      <a:r>
                        <a:rPr lang="en-US" sz="1200" b="0" dirty="0">
                          <a:solidFill>
                            <a:schemeClr val="tx1"/>
                          </a:solidFill>
                        </a:rPr>
                        <a:t>Employee works eight 9-hour days &amp; one 8-hour day and has one Flex Day per pay period; </a:t>
                      </a:r>
                    </a:p>
                    <a:p>
                      <a:pPr marL="171450" indent="-171450">
                        <a:spcAft>
                          <a:spcPts val="0"/>
                        </a:spcAft>
                        <a:buFont typeface="Arial" panose="020B0604020202020204" pitchFamily="34" charset="0"/>
                        <a:buChar char="•"/>
                      </a:pPr>
                      <a:r>
                        <a:rPr lang="en-US" sz="1200" b="0" dirty="0">
                          <a:solidFill>
                            <a:schemeClr val="tx1"/>
                          </a:solidFill>
                        </a:rPr>
                        <a:t>May select a starting &amp; stopping time for each day &amp;  those times may vary day to day but must be the same each pay period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tx1"/>
                          </a:solidFill>
                        </a:rPr>
                        <a:t>Choose any day of the week as a Flex Day</a:t>
                      </a:r>
                    </a:p>
                    <a:p>
                      <a:pPr>
                        <a:spcAft>
                          <a:spcPts val="600"/>
                        </a:spcAft>
                      </a:pPr>
                      <a:r>
                        <a:rPr lang="en-US" sz="1200" b="1" dirty="0">
                          <a:solidFill>
                            <a:schemeClr val="tx1"/>
                          </a:solidFill>
                        </a:rPr>
                        <a:t>4/10: </a:t>
                      </a:r>
                    </a:p>
                    <a:p>
                      <a:pPr marL="171450" indent="-171450">
                        <a:spcAft>
                          <a:spcPts val="0"/>
                        </a:spcAft>
                        <a:buFont typeface="Arial" panose="020B0604020202020204" pitchFamily="34" charset="0"/>
                        <a:buChar char="•"/>
                      </a:pPr>
                      <a:r>
                        <a:rPr lang="en-US" sz="1200" b="0" dirty="0">
                          <a:solidFill>
                            <a:schemeClr val="tx1"/>
                          </a:solidFill>
                        </a:rPr>
                        <a:t>Employee works eight 10-hour days and has 2 Flex Days per pay period;</a:t>
                      </a:r>
                    </a:p>
                    <a:p>
                      <a:pPr marL="171450" indent="-171450">
                        <a:spcAft>
                          <a:spcPts val="0"/>
                        </a:spcAft>
                        <a:buFont typeface="Arial" panose="020B0604020202020204" pitchFamily="34" charset="0"/>
                        <a:buChar char="•"/>
                      </a:pPr>
                      <a:r>
                        <a:rPr lang="en-US" sz="1200" b="0" dirty="0">
                          <a:solidFill>
                            <a:schemeClr val="tx1"/>
                          </a:solidFill>
                        </a:rPr>
                        <a:t>May select a starting &amp; stopping time for each day &amp;  those times may vary day to day but must be the same each pay period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tx1"/>
                          </a:solidFill>
                        </a:rPr>
                        <a:t>May choose any day of the week as their Flex Days</a:t>
                      </a:r>
                    </a:p>
                    <a:p>
                      <a:pPr>
                        <a:spcAft>
                          <a:spcPts val="600"/>
                        </a:spcAft>
                      </a:pPr>
                      <a:r>
                        <a:rPr lang="en-US" sz="1200" b="1" dirty="0">
                          <a:solidFill>
                            <a:schemeClr val="tx1"/>
                          </a:solidFill>
                        </a:rPr>
                        <a:t>Custom Schedule:</a:t>
                      </a:r>
                    </a:p>
                    <a:p>
                      <a:pPr marL="171450" indent="-171450">
                        <a:spcAft>
                          <a:spcPts val="0"/>
                        </a:spcAft>
                        <a:buFont typeface="Arial" panose="020B0604020202020204" pitchFamily="34" charset="0"/>
                        <a:buChar char="•"/>
                      </a:pPr>
                      <a:r>
                        <a:rPr lang="en-US" sz="1200" b="0" dirty="0">
                          <a:solidFill>
                            <a:schemeClr val="tx1"/>
                          </a:solidFill>
                        </a:rPr>
                        <a:t>Like the CFPB Next Custom Schedule EXCEPT:</a:t>
                      </a:r>
                    </a:p>
                    <a:p>
                      <a:pPr marL="171450" indent="-171450">
                        <a:spcAft>
                          <a:spcPts val="0"/>
                        </a:spcAft>
                        <a:buFont typeface="Arial" panose="020B0604020202020204" pitchFamily="34" charset="0"/>
                        <a:buChar char="•"/>
                      </a:pPr>
                      <a:r>
                        <a:rPr lang="en-US" sz="1200" b="0" dirty="0">
                          <a:solidFill>
                            <a:schemeClr val="tx1"/>
                          </a:solidFill>
                        </a:rPr>
                        <a:t>Employee may choose any day of the week as their Flex Days</a:t>
                      </a:r>
                    </a:p>
                    <a:p>
                      <a:pPr marL="171450" indent="-171450">
                        <a:spcAft>
                          <a:spcPts val="0"/>
                        </a:spcAft>
                        <a:buFont typeface="Arial" panose="020B0604020202020204" pitchFamily="34" charset="0"/>
                        <a:buChar char="•"/>
                      </a:pPr>
                      <a:r>
                        <a:rPr lang="en-US" sz="1200" b="0" dirty="0">
                          <a:solidFill>
                            <a:schemeClr val="tx1"/>
                          </a:solidFill>
                        </a:rPr>
                        <a:t>Minimum of 4 hours in a workday (no core hours)</a:t>
                      </a:r>
                    </a:p>
                    <a:p>
                      <a:pPr marL="171450" indent="-171450">
                        <a:spcAft>
                          <a:spcPts val="0"/>
                        </a:spcAft>
                        <a:buFont typeface="Arial" panose="020B0604020202020204" pitchFamily="34" charset="0"/>
                        <a:buChar char="•"/>
                      </a:pPr>
                      <a:r>
                        <a:rPr lang="en-US" sz="1200" b="0" dirty="0">
                          <a:solidFill>
                            <a:schemeClr val="tx1"/>
                          </a:solidFill>
                        </a:rPr>
                        <a:t>No need to use leave on Flex</a:t>
                      </a:r>
                    </a:p>
                  </a:txBody>
                  <a:tcPr>
                    <a:solidFill>
                      <a:srgbClr val="E9EBF5"/>
                    </a:solidFill>
                  </a:tcPr>
                </a:tc>
                <a:tc>
                  <a:txBody>
                    <a:bodyPr/>
                    <a:lstStyle/>
                    <a:p>
                      <a:pPr>
                        <a:spcAft>
                          <a:spcPts val="600"/>
                        </a:spcAft>
                      </a:pPr>
                      <a:r>
                        <a:rPr lang="en-US" sz="1200" b="1" dirty="0">
                          <a:solidFill>
                            <a:schemeClr val="tx1"/>
                          </a:solidFill>
                        </a:rPr>
                        <a:t>Gliding Schedule: </a:t>
                      </a:r>
                      <a:r>
                        <a:rPr lang="en-US" sz="1200" b="0" dirty="0">
                          <a:solidFill>
                            <a:schemeClr val="tx1"/>
                          </a:solidFill>
                        </a:rPr>
                        <a:t>(No change from current CBA)</a:t>
                      </a:r>
                    </a:p>
                    <a:p>
                      <a:pPr marL="171450" indent="-171450">
                        <a:spcAft>
                          <a:spcPts val="0"/>
                        </a:spcAft>
                        <a:buFont typeface="Arial" panose="020B0604020202020204" pitchFamily="34" charset="0"/>
                        <a:buChar char="•"/>
                      </a:pPr>
                      <a:r>
                        <a:rPr lang="en-US" sz="1200" b="0" dirty="0">
                          <a:solidFill>
                            <a:schemeClr val="tx1"/>
                          </a:solidFill>
                        </a:rPr>
                        <a:t>Full-time employee works 8 hours/day, 5 days/week; </a:t>
                      </a:r>
                    </a:p>
                    <a:p>
                      <a:pPr marL="171450" indent="-171450">
                        <a:spcAft>
                          <a:spcPts val="0"/>
                        </a:spcAft>
                        <a:buFont typeface="Arial" panose="020B0604020202020204" pitchFamily="34" charset="0"/>
                        <a:buChar char="•"/>
                      </a:pPr>
                      <a:r>
                        <a:rPr lang="en-US" sz="1200" b="0" dirty="0">
                          <a:solidFill>
                            <a:schemeClr val="tx1"/>
                          </a:solidFill>
                        </a:rPr>
                        <a:t>Employee may select a starting &amp; stopping time for each day;</a:t>
                      </a:r>
                    </a:p>
                    <a:p>
                      <a:pPr marL="171450" indent="-171450">
                        <a:spcAft>
                          <a:spcPts val="0"/>
                        </a:spcAft>
                        <a:buFont typeface="Arial" panose="020B0604020202020204" pitchFamily="34" charset="0"/>
                        <a:buChar char="•"/>
                      </a:pPr>
                      <a:r>
                        <a:rPr lang="en-US" sz="1200" b="0" dirty="0">
                          <a:solidFill>
                            <a:schemeClr val="tx1"/>
                          </a:solidFill>
                        </a:rPr>
                        <a:t>start &amp; stop times may vary day to day ask long as they are the same each pay period;</a:t>
                      </a:r>
                    </a:p>
                    <a:p>
                      <a:pPr>
                        <a:spcAft>
                          <a:spcPts val="600"/>
                        </a:spcAft>
                      </a:pPr>
                      <a:r>
                        <a:rPr lang="en-US" sz="1200" b="1" dirty="0">
                          <a:solidFill>
                            <a:schemeClr val="tx1"/>
                          </a:solidFill>
                        </a:rPr>
                        <a:t>Custom Schedule:</a:t>
                      </a:r>
                      <a:r>
                        <a:rPr lang="en-US" sz="1200" dirty="0">
                          <a:solidFill>
                            <a:schemeClr val="tx1"/>
                          </a:solidFill>
                        </a:rPr>
                        <a:t> (New)</a:t>
                      </a:r>
                    </a:p>
                    <a:p>
                      <a:pPr marL="171450" indent="-171450">
                        <a:spcAft>
                          <a:spcPts val="0"/>
                        </a:spcAft>
                        <a:buFont typeface="Arial" panose="020B0604020202020204" pitchFamily="34" charset="0"/>
                        <a:buChar char="•"/>
                      </a:pPr>
                      <a:r>
                        <a:rPr lang="en-US" sz="1200" dirty="0">
                          <a:solidFill>
                            <a:schemeClr val="tx1"/>
                          </a:solidFill>
                        </a:rPr>
                        <a:t>Full-time employee works 80 hours per pay period</a:t>
                      </a:r>
                    </a:p>
                    <a:p>
                      <a:pPr marL="171450" indent="-171450">
                        <a:spcAft>
                          <a:spcPts val="0"/>
                        </a:spcAft>
                        <a:buFont typeface="Arial" panose="020B0604020202020204" pitchFamily="34" charset="0"/>
                        <a:buChar char="•"/>
                      </a:pPr>
                      <a:r>
                        <a:rPr lang="en-US" sz="1200" dirty="0">
                          <a:solidFill>
                            <a:schemeClr val="tx1"/>
                          </a:solidFill>
                        </a:rPr>
                        <a:t>Number of hours worked can vary day to day and week to week and can be non-continuous within a day </a:t>
                      </a:r>
                    </a:p>
                    <a:p>
                      <a:pPr marL="171450" indent="-171450">
                        <a:spcAft>
                          <a:spcPts val="0"/>
                        </a:spcAft>
                        <a:buFont typeface="Arial" panose="020B0604020202020204" pitchFamily="34" charset="0"/>
                        <a:buChar char="•"/>
                      </a:pPr>
                      <a:r>
                        <a:rPr lang="en-US" sz="1200" dirty="0">
                          <a:solidFill>
                            <a:schemeClr val="tx1"/>
                          </a:solidFill>
                        </a:rPr>
                        <a:t>Must work a minimum of 4.5 hours per scheduled workday </a:t>
                      </a:r>
                    </a:p>
                    <a:p>
                      <a:pPr marL="171450" indent="-171450">
                        <a:spcAft>
                          <a:spcPts val="0"/>
                        </a:spcAft>
                        <a:buFont typeface="Arial" panose="020B0604020202020204" pitchFamily="34" charset="0"/>
                        <a:buChar char="•"/>
                      </a:pPr>
                      <a:r>
                        <a:rPr lang="en-US" sz="1200" dirty="0">
                          <a:solidFill>
                            <a:schemeClr val="tx1"/>
                          </a:solidFill>
                        </a:rPr>
                        <a:t>Hours must be completed during the </a:t>
                      </a:r>
                      <a:r>
                        <a:rPr lang="en-US" sz="1200" b="0" dirty="0">
                          <a:solidFill>
                            <a:schemeClr val="tx1"/>
                          </a:solidFill>
                        </a:rPr>
                        <a:t>official Tour of Duty </a:t>
                      </a:r>
                      <a:r>
                        <a:rPr lang="en-US" sz="1200" dirty="0">
                          <a:solidFill>
                            <a:schemeClr val="tx1"/>
                          </a:solidFill>
                        </a:rPr>
                        <a:t>flex bands and Core Hours</a:t>
                      </a:r>
                    </a:p>
                    <a:p>
                      <a:pPr marL="171450" indent="-171450">
                        <a:spcAft>
                          <a:spcPts val="0"/>
                        </a:spcAft>
                        <a:buFont typeface="Arial" panose="020B0604020202020204" pitchFamily="34" charset="0"/>
                        <a:buChar char="•"/>
                      </a:pPr>
                      <a:r>
                        <a:rPr lang="en-US" sz="1200" dirty="0">
                          <a:solidFill>
                            <a:schemeClr val="tx1"/>
                          </a:solidFill>
                        </a:rPr>
                        <a:t>Schedule must be consistent pay period to pay period</a:t>
                      </a:r>
                    </a:p>
                    <a:p>
                      <a:pPr marL="171450" indent="-171450">
                        <a:spcAft>
                          <a:spcPts val="0"/>
                        </a:spcAft>
                        <a:buFont typeface="Arial" panose="020B0604020202020204" pitchFamily="34" charset="0"/>
                        <a:buChar char="•"/>
                      </a:pPr>
                      <a:r>
                        <a:rPr lang="en-US" sz="1200" dirty="0">
                          <a:solidFill>
                            <a:schemeClr val="tx1"/>
                          </a:solidFill>
                        </a:rPr>
                        <a:t>May have scheduled “Flex Days;” must be a Monday or Friday </a:t>
                      </a:r>
                      <a:r>
                        <a:rPr lang="en-US" sz="1200" b="1" dirty="0">
                          <a:solidFill>
                            <a:srgbClr val="0070C0"/>
                          </a:solidFill>
                        </a:rPr>
                        <a:t>(no requirement to use leave for flex days)</a:t>
                      </a:r>
                    </a:p>
                    <a:p>
                      <a:pPr marL="171450" indent="-171450">
                        <a:spcAft>
                          <a:spcPts val="0"/>
                        </a:spcAft>
                        <a:buFont typeface="Arial" panose="020B0604020202020204" pitchFamily="34" charset="0"/>
                        <a:buChar char="•"/>
                      </a:pPr>
                      <a:r>
                        <a:rPr lang="en-US" sz="1200" b="1" dirty="0">
                          <a:solidFill>
                            <a:srgbClr val="0070C0"/>
                          </a:solidFill>
                        </a:rPr>
                        <a:t>Explicitly includes 5/4/9 and 4/10</a:t>
                      </a:r>
                    </a:p>
                  </a:txBody>
                  <a:tcPr>
                    <a:solidFill>
                      <a:srgbClr val="E9EBF5"/>
                    </a:solidFill>
                  </a:tcPr>
                </a:tc>
                <a:extLst>
                  <a:ext uri="{0D108BD9-81ED-4DB2-BD59-A6C34878D82A}">
                    <a16:rowId xmlns:a16="http://schemas.microsoft.com/office/drawing/2014/main" val="1964220654"/>
                  </a:ext>
                </a:extLst>
              </a:tr>
            </a:tbl>
          </a:graphicData>
        </a:graphic>
      </p:graphicFrame>
      <p:sp>
        <p:nvSpPr>
          <p:cNvPr id="6" name="TextBox 5">
            <a:extLst>
              <a:ext uri="{FF2B5EF4-FFF2-40B4-BE49-F238E27FC236}">
                <a16:creationId xmlns:a16="http://schemas.microsoft.com/office/drawing/2014/main" id="{F2D21E11-21AA-416E-91BA-0A11F87BFEC3}"/>
              </a:ext>
            </a:extLst>
          </p:cNvPr>
          <p:cNvSpPr txBox="1"/>
          <p:nvPr/>
        </p:nvSpPr>
        <p:spPr>
          <a:xfrm>
            <a:off x="10320197" y="6466788"/>
            <a:ext cx="1524487" cy="338554"/>
          </a:xfrm>
          <a:prstGeom prst="rect">
            <a:avLst/>
          </a:prstGeom>
          <a:noFill/>
        </p:spPr>
        <p:txBody>
          <a:bodyPr wrap="square" rtlCol="0">
            <a:spAutoFit/>
          </a:bodyPr>
          <a:lstStyle/>
          <a:p>
            <a:r>
              <a:rPr lang="en-US" sz="1600" dirty="0"/>
              <a:t>Work Schedules</a:t>
            </a:r>
          </a:p>
        </p:txBody>
      </p:sp>
    </p:spTree>
    <p:extLst>
      <p:ext uri="{BB962C8B-B14F-4D97-AF65-F5344CB8AC3E}">
        <p14:creationId xmlns:p14="http://schemas.microsoft.com/office/powerpoint/2010/main" val="2091975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1AE2D-590E-4296-8E13-A5281FEBC63F}"/>
              </a:ext>
            </a:extLst>
          </p:cNvPr>
          <p:cNvSpPr>
            <a:spLocks noGrp="1"/>
          </p:cNvSpPr>
          <p:nvPr>
            <p:ph type="title"/>
          </p:nvPr>
        </p:nvSpPr>
        <p:spPr>
          <a:xfrm>
            <a:off x="1604668" y="2592984"/>
            <a:ext cx="8982664" cy="1672031"/>
          </a:xfrm>
          <a:solidFill>
            <a:srgbClr val="E9EBF5"/>
          </a:solidFill>
        </p:spPr>
        <p:txBody>
          <a:bodyPr anchor="ctr"/>
          <a:lstStyle/>
          <a:p>
            <a:pPr algn="ctr"/>
            <a:r>
              <a:rPr lang="en-US" dirty="0">
                <a:latin typeface="Arial" panose="020B0604020202020204" pitchFamily="34" charset="0"/>
                <a:cs typeface="Arial" panose="020B0604020202020204" pitchFamily="34" charset="0"/>
              </a:rPr>
              <a:t>Equipment &amp; Stipends</a:t>
            </a:r>
          </a:p>
        </p:txBody>
      </p:sp>
    </p:spTree>
    <p:extLst>
      <p:ext uri="{BB962C8B-B14F-4D97-AF65-F5344CB8AC3E}">
        <p14:creationId xmlns:p14="http://schemas.microsoft.com/office/powerpoint/2010/main" val="825812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FC4F8E82-CB18-482E-8A5E-54D046C3A800}"/>
              </a:ext>
            </a:extLst>
          </p:cNvPr>
          <p:cNvGraphicFramePr>
            <a:graphicFrameLocks noGrp="1"/>
          </p:cNvGraphicFramePr>
          <p:nvPr>
            <p:ph idx="1"/>
            <p:extLst>
              <p:ext uri="{D42A27DB-BD31-4B8C-83A1-F6EECF244321}">
                <p14:modId xmlns:p14="http://schemas.microsoft.com/office/powerpoint/2010/main" val="134956114"/>
              </p:ext>
            </p:extLst>
          </p:nvPr>
        </p:nvGraphicFramePr>
        <p:xfrm>
          <a:off x="347316" y="348793"/>
          <a:ext cx="11497368" cy="6174555"/>
        </p:xfrm>
        <a:graphic>
          <a:graphicData uri="http://schemas.openxmlformats.org/drawingml/2006/table">
            <a:tbl>
              <a:tblPr firstRow="1" bandRow="1">
                <a:tableStyleId>{5C22544A-7EE6-4342-B048-85BDC9FD1C3A}</a:tableStyleId>
              </a:tblPr>
              <a:tblGrid>
                <a:gridCol w="1820849">
                  <a:extLst>
                    <a:ext uri="{9D8B030D-6E8A-4147-A177-3AD203B41FA5}">
                      <a16:colId xmlns:a16="http://schemas.microsoft.com/office/drawing/2014/main" val="4045364625"/>
                    </a:ext>
                  </a:extLst>
                </a:gridCol>
                <a:gridCol w="3257275">
                  <a:extLst>
                    <a:ext uri="{9D8B030D-6E8A-4147-A177-3AD203B41FA5}">
                      <a16:colId xmlns:a16="http://schemas.microsoft.com/office/drawing/2014/main" val="1285769475"/>
                    </a:ext>
                  </a:extLst>
                </a:gridCol>
                <a:gridCol w="3217120">
                  <a:extLst>
                    <a:ext uri="{9D8B030D-6E8A-4147-A177-3AD203B41FA5}">
                      <a16:colId xmlns:a16="http://schemas.microsoft.com/office/drawing/2014/main" val="4141380206"/>
                    </a:ext>
                  </a:extLst>
                </a:gridCol>
                <a:gridCol w="3202124">
                  <a:extLst>
                    <a:ext uri="{9D8B030D-6E8A-4147-A177-3AD203B41FA5}">
                      <a16:colId xmlns:a16="http://schemas.microsoft.com/office/drawing/2014/main" val="2361306754"/>
                    </a:ext>
                  </a:extLst>
                </a:gridCol>
              </a:tblGrid>
              <a:tr h="662034">
                <a:tc>
                  <a:txBody>
                    <a:bodyPr/>
                    <a:lstStyle/>
                    <a:p>
                      <a:pPr algn="ctr"/>
                      <a:endParaRPr lang="en-US" sz="1800" b="1" dirty="0">
                        <a:solidFill>
                          <a:schemeClr val="tx1"/>
                        </a:solidFill>
                      </a:endParaRPr>
                    </a:p>
                  </a:txBody>
                  <a:tcPr anchor="ctr">
                    <a:solidFill>
                      <a:schemeClr val="accent1">
                        <a:lumMod val="40000"/>
                        <a:lumOff val="60000"/>
                      </a:schemeClr>
                    </a:solidFill>
                  </a:tcPr>
                </a:tc>
                <a:tc>
                  <a:txBody>
                    <a:bodyPr/>
                    <a:lstStyle/>
                    <a:p>
                      <a:pPr algn="ctr"/>
                      <a:r>
                        <a:rPr lang="en-US" sz="1800" dirty="0">
                          <a:solidFill>
                            <a:schemeClr val="tx1"/>
                          </a:solidFill>
                        </a:rPr>
                        <a:t>Management</a:t>
                      </a:r>
                    </a:p>
                  </a:txBody>
                  <a:tcPr anchor="ctr">
                    <a:solidFill>
                      <a:schemeClr val="accent1">
                        <a:lumMod val="40000"/>
                        <a:lumOff val="60000"/>
                      </a:schemeClr>
                    </a:solidFill>
                  </a:tcPr>
                </a:tc>
                <a:tc>
                  <a:txBody>
                    <a:bodyPr/>
                    <a:lstStyle/>
                    <a:p>
                      <a:pPr algn="ctr"/>
                      <a:r>
                        <a:rPr lang="en-US" sz="1800" dirty="0">
                          <a:solidFill>
                            <a:schemeClr val="tx1"/>
                          </a:solidFill>
                        </a:rPr>
                        <a:t>NTEU</a:t>
                      </a:r>
                    </a:p>
                  </a:txBody>
                  <a:tcPr anchor="ctr">
                    <a:solidFill>
                      <a:schemeClr val="accent1">
                        <a:lumMod val="40000"/>
                        <a:lumOff val="60000"/>
                      </a:schemeClr>
                    </a:solidFill>
                  </a:tcPr>
                </a:tc>
                <a:tc>
                  <a:txBody>
                    <a:bodyPr/>
                    <a:lstStyle/>
                    <a:p>
                      <a:pPr algn="ctr"/>
                      <a:r>
                        <a:rPr lang="en-US" sz="1800" dirty="0">
                          <a:solidFill>
                            <a:schemeClr val="tx1"/>
                          </a:solidFill>
                        </a:rPr>
                        <a:t>Tentative Agreement</a:t>
                      </a:r>
                    </a:p>
                  </a:txBody>
                  <a:tcPr anchor="ctr">
                    <a:solidFill>
                      <a:schemeClr val="accent1">
                        <a:lumMod val="40000"/>
                        <a:lumOff val="60000"/>
                      </a:schemeClr>
                    </a:solidFill>
                  </a:tcPr>
                </a:tc>
                <a:extLst>
                  <a:ext uri="{0D108BD9-81ED-4DB2-BD59-A6C34878D82A}">
                    <a16:rowId xmlns:a16="http://schemas.microsoft.com/office/drawing/2014/main" val="4250835222"/>
                  </a:ext>
                </a:extLst>
              </a:tr>
              <a:tr h="3357460">
                <a:tc>
                  <a:txBody>
                    <a:bodyPr/>
                    <a:lstStyle/>
                    <a:p>
                      <a:pPr algn="ctr"/>
                      <a:r>
                        <a:rPr lang="en-US" sz="1800" b="1" dirty="0">
                          <a:solidFill>
                            <a:schemeClr val="tx1"/>
                          </a:solidFill>
                        </a:rPr>
                        <a:t>Equipment</a:t>
                      </a:r>
                    </a:p>
                  </a:txBody>
                  <a:tcPr>
                    <a:solidFill>
                      <a:schemeClr val="accent1">
                        <a:tint val="40000"/>
                        <a:alpha val="74000"/>
                      </a:schemeClr>
                    </a:solidFill>
                  </a:tcPr>
                </a:tc>
                <a:tc>
                  <a:txBody>
                    <a:bodyPr/>
                    <a:lstStyle/>
                    <a:p>
                      <a:pPr>
                        <a:spcAft>
                          <a:spcPts val="600"/>
                        </a:spcAft>
                      </a:pPr>
                      <a:r>
                        <a:rPr lang="en-US" sz="1200" b="1" dirty="0">
                          <a:solidFill>
                            <a:schemeClr val="tx1"/>
                          </a:solidFill>
                        </a:rPr>
                        <a:t>Standard Equipment for all employees: </a:t>
                      </a:r>
                      <a:r>
                        <a:rPr lang="en-US" sz="1200" b="0" dirty="0">
                          <a:solidFill>
                            <a:schemeClr val="tx1"/>
                          </a:solidFill>
                        </a:rPr>
                        <a:t>laptop, laptop charger, laptop bag, mobile phone &amp; charger, mobile phone case, monitor(s), docking station</a:t>
                      </a:r>
                    </a:p>
                    <a:p>
                      <a:pPr>
                        <a:spcAft>
                          <a:spcPts val="600"/>
                        </a:spcAft>
                      </a:pPr>
                      <a:r>
                        <a:rPr lang="en-US" sz="1200" b="1" dirty="0">
                          <a:solidFill>
                            <a:schemeClr val="tx1"/>
                          </a:solidFill>
                        </a:rPr>
                        <a:t>Remote: </a:t>
                      </a:r>
                      <a:r>
                        <a:rPr lang="en-US" sz="1200" b="0" dirty="0">
                          <a:solidFill>
                            <a:schemeClr val="tx1"/>
                          </a:solidFill>
                        </a:rPr>
                        <a:t>wired mouse and wired keyboard. Employee may request a home printer, shredder, &amp; locking file cabinet</a:t>
                      </a:r>
                    </a:p>
                    <a:p>
                      <a:pPr>
                        <a:spcAft>
                          <a:spcPts val="600"/>
                        </a:spcAft>
                      </a:pPr>
                      <a:r>
                        <a:rPr lang="en-US" sz="1200" b="1" dirty="0">
                          <a:solidFill>
                            <a:schemeClr val="tx1"/>
                          </a:solidFill>
                        </a:rPr>
                        <a:t>Telework Primary &amp; “Temporary Remote”: </a:t>
                      </a:r>
                      <a:r>
                        <a:rPr lang="en-US" sz="1200" b="0" dirty="0">
                          <a:solidFill>
                            <a:schemeClr val="tx1"/>
                          </a:solidFill>
                        </a:rPr>
                        <a:t>wired mouse, &amp; wired keyboard</a:t>
                      </a:r>
                    </a:p>
                    <a:p>
                      <a:pPr>
                        <a:spcAft>
                          <a:spcPts val="600"/>
                        </a:spcAft>
                      </a:pPr>
                      <a:r>
                        <a:rPr lang="en-US" sz="1200" b="1" dirty="0">
                          <a:solidFill>
                            <a:schemeClr val="tx1"/>
                          </a:solidFill>
                        </a:rPr>
                        <a:t>Office Primary: </a:t>
                      </a:r>
                      <a:r>
                        <a:rPr lang="en-US" sz="1200" b="0" dirty="0">
                          <a:solidFill>
                            <a:schemeClr val="tx1"/>
                          </a:solidFill>
                        </a:rPr>
                        <a:t>noise-cancelling headphones, headphone charger, wired mouse, &amp; wired keyboard. </a:t>
                      </a:r>
                      <a:r>
                        <a:rPr lang="en-US" sz="1200" b="0" i="1" dirty="0">
                          <a:solidFill>
                            <a:schemeClr val="tx1"/>
                          </a:solidFill>
                        </a:rPr>
                        <a:t>No additional equipment will be provided for telework location</a:t>
                      </a:r>
                    </a:p>
                  </a:txBody>
                  <a:tcPr>
                    <a:solidFill>
                      <a:schemeClr val="accent1">
                        <a:tint val="40000"/>
                        <a:alpha val="74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b="1" dirty="0">
                          <a:solidFill>
                            <a:schemeClr val="tx1"/>
                          </a:solidFill>
                        </a:rPr>
                        <a:t>Standard Equipment for all employees: </a:t>
                      </a:r>
                      <a:r>
                        <a:rPr lang="en-US" sz="1200" b="0" dirty="0">
                          <a:solidFill>
                            <a:schemeClr val="tx1"/>
                          </a:solidFill>
                        </a:rPr>
                        <a:t>laptop, laptop charger, laptop bag, mobile phone &amp; charger, mobile phone case, monitor(s), docking station</a:t>
                      </a:r>
                    </a:p>
                    <a:p>
                      <a:pPr>
                        <a:spcAft>
                          <a:spcPts val="600"/>
                        </a:spcAft>
                      </a:pPr>
                      <a:r>
                        <a:rPr lang="en-US" sz="1200" b="1" dirty="0">
                          <a:solidFill>
                            <a:schemeClr val="tx1"/>
                          </a:solidFill>
                        </a:rPr>
                        <a:t>Remote:</a:t>
                      </a:r>
                      <a:r>
                        <a:rPr lang="en-US" sz="1200" b="0" dirty="0">
                          <a:solidFill>
                            <a:schemeClr val="tx1"/>
                          </a:solidFill>
                        </a:rPr>
                        <a:t> or wireless mouse (employee’s choice),  and wired or wireless keyboard (employee’s choice), </a:t>
                      </a:r>
                      <a:r>
                        <a:rPr lang="en-US" sz="1200" b="0" u="none" dirty="0">
                          <a:solidFill>
                            <a:schemeClr val="tx1"/>
                          </a:solidFill>
                        </a:rPr>
                        <a:t>multifunction printer &amp; scanner, shredder, &amp; locking file cabinet</a:t>
                      </a:r>
                    </a:p>
                    <a:p>
                      <a:pPr>
                        <a:spcAft>
                          <a:spcPts val="600"/>
                        </a:spcAft>
                      </a:pPr>
                      <a:r>
                        <a:rPr lang="en-US" sz="1200" b="1" dirty="0">
                          <a:solidFill>
                            <a:schemeClr val="tx1"/>
                          </a:solidFill>
                        </a:rPr>
                        <a:t>At Telework Location: </a:t>
                      </a:r>
                      <a:r>
                        <a:rPr lang="en-US" sz="1200" b="0" dirty="0">
                          <a:solidFill>
                            <a:schemeClr val="tx1"/>
                          </a:solidFill>
                        </a:rPr>
                        <a:t>wired </a:t>
                      </a:r>
                      <a:r>
                        <a:rPr lang="en-US" sz="1200" b="0" u="none" dirty="0">
                          <a:solidFill>
                            <a:schemeClr val="tx1"/>
                          </a:solidFill>
                        </a:rPr>
                        <a:t>or wireless </a:t>
                      </a:r>
                      <a:r>
                        <a:rPr lang="en-US" sz="1200" b="0" dirty="0">
                          <a:solidFill>
                            <a:schemeClr val="tx1"/>
                          </a:solidFill>
                        </a:rPr>
                        <a:t>mouse (employee’s choice), and wired </a:t>
                      </a:r>
                      <a:r>
                        <a:rPr lang="en-US" sz="1200" b="0" u="none" dirty="0">
                          <a:solidFill>
                            <a:schemeClr val="tx1"/>
                          </a:solidFill>
                        </a:rPr>
                        <a:t>or wireless keyboard (employee’s choice). Employee may request a shredder, locking file cabinet, and multifunction home printer/scanner</a:t>
                      </a:r>
                    </a:p>
                    <a:p>
                      <a:pPr>
                        <a:spcAft>
                          <a:spcPts val="600"/>
                        </a:spcAft>
                      </a:pPr>
                      <a:r>
                        <a:rPr lang="en-US" sz="1200" b="1" dirty="0">
                          <a:solidFill>
                            <a:schemeClr val="tx1"/>
                          </a:solidFill>
                        </a:rPr>
                        <a:t>At Office Location (including hoteling spots): </a:t>
                      </a:r>
                      <a:r>
                        <a:rPr lang="en-US" sz="1200" b="0" dirty="0">
                          <a:solidFill>
                            <a:schemeClr val="tx1"/>
                          </a:solidFill>
                        </a:rPr>
                        <a:t>noise-cancelling headphones, headphone charger, wired mouse, &amp; wired keyboard. </a:t>
                      </a:r>
                    </a:p>
                  </a:txBody>
                  <a:tcPr>
                    <a:solidFill>
                      <a:schemeClr val="accent1">
                        <a:tint val="40000"/>
                        <a:alpha val="74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b="1" dirty="0">
                          <a:solidFill>
                            <a:schemeClr val="tx1"/>
                          </a:solidFill>
                        </a:rPr>
                        <a:t>Standard Equipment for all employees: </a:t>
                      </a:r>
                      <a:r>
                        <a:rPr lang="en-US" sz="1200" b="0" dirty="0">
                          <a:solidFill>
                            <a:schemeClr val="tx1"/>
                          </a:solidFill>
                        </a:rPr>
                        <a:t>laptop, laptop charger, laptop bag, mobile phone &amp; charger, mobile phone case, monitor(s), docking station</a:t>
                      </a:r>
                    </a:p>
                    <a:p>
                      <a:pPr>
                        <a:spcAft>
                          <a:spcPts val="600"/>
                        </a:spcAft>
                      </a:pPr>
                      <a:r>
                        <a:rPr lang="en-US" sz="1200" b="1" dirty="0">
                          <a:solidFill>
                            <a:schemeClr val="tx1"/>
                          </a:solidFill>
                        </a:rPr>
                        <a:t>Remote: </a:t>
                      </a:r>
                      <a:r>
                        <a:rPr lang="en-US" sz="1200" b="0" dirty="0">
                          <a:solidFill>
                            <a:schemeClr val="tx1"/>
                          </a:solidFill>
                        </a:rPr>
                        <a:t>mouse &amp; keyboard and, upon request, a multifunction home printer/scanner, shredder, and locking file cabinet. </a:t>
                      </a:r>
                    </a:p>
                    <a:p>
                      <a:pPr>
                        <a:spcAft>
                          <a:spcPts val="600"/>
                        </a:spcAft>
                      </a:pPr>
                      <a:r>
                        <a:rPr lang="en-US" sz="1200" b="1" dirty="0">
                          <a:solidFill>
                            <a:schemeClr val="tx1"/>
                          </a:solidFill>
                        </a:rPr>
                        <a:t>Telework Primary: </a:t>
                      </a:r>
                      <a:r>
                        <a:rPr lang="en-US" sz="1200" b="0" dirty="0">
                          <a:solidFill>
                            <a:schemeClr val="tx1"/>
                          </a:solidFill>
                        </a:rPr>
                        <a:t>wired mouse and wired keyboard. </a:t>
                      </a:r>
                      <a:r>
                        <a:rPr lang="en-US" sz="1200" b="1" u="sng" dirty="0">
                          <a:solidFill>
                            <a:srgbClr val="0070C0"/>
                          </a:solidFill>
                        </a:rPr>
                        <a:t>Employees approved for 100% Telework </a:t>
                      </a:r>
                      <a:r>
                        <a:rPr lang="en-US" sz="1200" b="1" dirty="0">
                          <a:solidFill>
                            <a:srgbClr val="0070C0"/>
                          </a:solidFill>
                        </a:rPr>
                        <a:t>will also be provided with a multifunction home printer/scanner, shredder, and locking file cabinet, upon request. </a:t>
                      </a:r>
                    </a:p>
                    <a:p>
                      <a:pPr>
                        <a:spcAft>
                          <a:spcPts val="600"/>
                        </a:spcAft>
                      </a:pPr>
                      <a:r>
                        <a:rPr lang="en-US" sz="1200" b="1" dirty="0">
                          <a:solidFill>
                            <a:schemeClr val="tx1"/>
                          </a:solidFill>
                        </a:rPr>
                        <a:t>Office Primary: </a:t>
                      </a:r>
                      <a:r>
                        <a:rPr lang="en-US" sz="1200" b="0" dirty="0">
                          <a:solidFill>
                            <a:schemeClr val="tx1"/>
                          </a:solidFill>
                        </a:rPr>
                        <a:t>noise-cancelling headphones, headphone charger, wired mouse and wired keyboard. </a:t>
                      </a:r>
                      <a:r>
                        <a:rPr lang="en-US" sz="1200" b="0" i="1" dirty="0">
                          <a:solidFill>
                            <a:schemeClr val="tx1"/>
                          </a:solidFill>
                        </a:rPr>
                        <a:t>No additional equipment will be provided for the telework location.</a:t>
                      </a:r>
                    </a:p>
                  </a:txBody>
                  <a:tcPr>
                    <a:solidFill>
                      <a:schemeClr val="accent1">
                        <a:tint val="40000"/>
                        <a:alpha val="74000"/>
                      </a:schemeClr>
                    </a:solidFill>
                  </a:tcPr>
                </a:tc>
                <a:extLst>
                  <a:ext uri="{0D108BD9-81ED-4DB2-BD59-A6C34878D82A}">
                    <a16:rowId xmlns:a16="http://schemas.microsoft.com/office/drawing/2014/main" val="1964220654"/>
                  </a:ext>
                </a:extLst>
              </a:tr>
              <a:tr h="2155061">
                <a:tc>
                  <a:txBody>
                    <a:bodyPr/>
                    <a:lstStyle/>
                    <a:p>
                      <a:pPr algn="ctr"/>
                      <a:r>
                        <a:rPr lang="en-US" sz="1800" b="1" dirty="0">
                          <a:solidFill>
                            <a:schemeClr val="tx1"/>
                          </a:solidFill>
                        </a:rPr>
                        <a:t>Stipend</a:t>
                      </a:r>
                    </a:p>
                  </a:txBody>
                  <a:tcPr/>
                </a:tc>
                <a:tc>
                  <a:txBody>
                    <a:bodyPr/>
                    <a:lstStyle/>
                    <a:p>
                      <a:pPr>
                        <a:spcAft>
                          <a:spcPts val="600"/>
                        </a:spcAft>
                      </a:pPr>
                      <a:r>
                        <a:rPr lang="en-US" sz="1200" b="1" dirty="0">
                          <a:solidFill>
                            <a:schemeClr val="tx1"/>
                          </a:solidFill>
                        </a:rPr>
                        <a:t>Remote: </a:t>
                      </a:r>
                      <a:r>
                        <a:rPr lang="en-US" sz="1200" b="0" dirty="0">
                          <a:solidFill>
                            <a:schemeClr val="tx1"/>
                          </a:solidFill>
                        </a:rPr>
                        <a:t>Eligible for chair/desk reimbursement every 4 years under the terms of Article 8, section 11 ($200 for chair &amp; $200 for desk). </a:t>
                      </a:r>
                    </a:p>
                  </a:txBody>
                  <a:tcPr/>
                </a:tc>
                <a:tc>
                  <a:txBody>
                    <a:bodyPr/>
                    <a:lstStyle/>
                    <a:p>
                      <a:pPr>
                        <a:spcAft>
                          <a:spcPts val="600"/>
                        </a:spcAft>
                      </a:pPr>
                      <a:r>
                        <a:rPr lang="en-US" sz="1200" b="1" dirty="0">
                          <a:solidFill>
                            <a:schemeClr val="tx1"/>
                          </a:solidFill>
                        </a:rPr>
                        <a:t>Remote: </a:t>
                      </a:r>
                      <a:r>
                        <a:rPr lang="en-US" sz="1200" b="0" dirty="0">
                          <a:solidFill>
                            <a:schemeClr val="tx1"/>
                          </a:solidFill>
                        </a:rPr>
                        <a:t>Annual stipend of $1,000 per year. Eligible for chair/desk reimbursement every 4 years under the terms of Article 8, section 11 ($200 for chair &amp; $200 for desk). </a:t>
                      </a:r>
                    </a:p>
                    <a:p>
                      <a:pPr>
                        <a:spcAft>
                          <a:spcPts val="600"/>
                        </a:spcAft>
                      </a:pPr>
                      <a:r>
                        <a:rPr lang="en-US" sz="1200" b="1" dirty="0">
                          <a:solidFill>
                            <a:schemeClr val="tx1"/>
                          </a:solidFill>
                        </a:rPr>
                        <a:t>Telework Primary: </a:t>
                      </a:r>
                      <a:r>
                        <a:rPr lang="en-US" sz="1200" b="0" dirty="0">
                          <a:solidFill>
                            <a:schemeClr val="tx1"/>
                          </a:solidFill>
                        </a:rPr>
                        <a:t>Pro rata share of the $1,000 annual stipend. Eligible for chair/desk reimbursement every 4 years under the terms of Article 8, section 11 ($200 for chair &amp; $200 for desk). </a:t>
                      </a:r>
                    </a:p>
                  </a:txBody>
                  <a:tcPr/>
                </a:tc>
                <a:tc>
                  <a:txBody>
                    <a:bodyPr/>
                    <a:lstStyle/>
                    <a:p>
                      <a:pPr>
                        <a:spcAft>
                          <a:spcPts val="600"/>
                        </a:spcAft>
                      </a:pPr>
                      <a:r>
                        <a:rPr lang="en-US" sz="1200" b="1" dirty="0">
                          <a:solidFill>
                            <a:schemeClr val="tx1"/>
                          </a:solidFill>
                        </a:rPr>
                        <a:t>Remote </a:t>
                      </a:r>
                      <a:r>
                        <a:rPr lang="en-US" sz="1200" b="1" dirty="0">
                          <a:solidFill>
                            <a:srgbClr val="0070C0"/>
                          </a:solidFill>
                        </a:rPr>
                        <a:t>&amp; 100% Telework</a:t>
                      </a:r>
                      <a:r>
                        <a:rPr lang="en-US" sz="1200" b="1" dirty="0">
                          <a:solidFill>
                            <a:schemeClr val="tx1"/>
                          </a:solidFill>
                        </a:rPr>
                        <a:t>: </a:t>
                      </a:r>
                      <a:r>
                        <a:rPr lang="en-US" sz="1200" b="0" dirty="0">
                          <a:solidFill>
                            <a:schemeClr val="tx1"/>
                          </a:solidFill>
                        </a:rPr>
                        <a:t>Eligible for chair/desk reimbursement every 4 years under the terms of Article 8, section 11 ($200 for chair &amp; $200 for desk). </a:t>
                      </a:r>
                    </a:p>
                    <a:p>
                      <a:pPr>
                        <a:spcAft>
                          <a:spcPts val="600"/>
                        </a:spcAft>
                      </a:pPr>
                      <a:endParaRPr lang="en-US" sz="1200" b="1" dirty="0">
                        <a:solidFill>
                          <a:schemeClr val="tx1"/>
                        </a:solidFill>
                      </a:endParaRPr>
                    </a:p>
                  </a:txBody>
                  <a:tcPr/>
                </a:tc>
                <a:extLst>
                  <a:ext uri="{0D108BD9-81ED-4DB2-BD59-A6C34878D82A}">
                    <a16:rowId xmlns:a16="http://schemas.microsoft.com/office/drawing/2014/main" val="499017037"/>
                  </a:ext>
                </a:extLst>
              </a:tr>
            </a:tbl>
          </a:graphicData>
        </a:graphic>
      </p:graphicFrame>
      <p:sp>
        <p:nvSpPr>
          <p:cNvPr id="6" name="TextBox 5">
            <a:extLst>
              <a:ext uri="{FF2B5EF4-FFF2-40B4-BE49-F238E27FC236}">
                <a16:creationId xmlns:a16="http://schemas.microsoft.com/office/drawing/2014/main" id="{E913551D-414C-47AA-9964-3E38A24CD6FE}"/>
              </a:ext>
            </a:extLst>
          </p:cNvPr>
          <p:cNvSpPr txBox="1"/>
          <p:nvPr/>
        </p:nvSpPr>
        <p:spPr>
          <a:xfrm>
            <a:off x="9822730" y="6509207"/>
            <a:ext cx="2021954" cy="338554"/>
          </a:xfrm>
          <a:prstGeom prst="rect">
            <a:avLst/>
          </a:prstGeom>
          <a:noFill/>
        </p:spPr>
        <p:txBody>
          <a:bodyPr wrap="square" rtlCol="0">
            <a:spAutoFit/>
          </a:bodyPr>
          <a:lstStyle/>
          <a:p>
            <a:r>
              <a:rPr lang="en-US" sz="1600" dirty="0"/>
              <a:t>Equipment &amp; Stipends</a:t>
            </a:r>
          </a:p>
        </p:txBody>
      </p:sp>
    </p:spTree>
    <p:extLst>
      <p:ext uri="{BB962C8B-B14F-4D97-AF65-F5344CB8AC3E}">
        <p14:creationId xmlns:p14="http://schemas.microsoft.com/office/powerpoint/2010/main" val="563462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1AE2D-590E-4296-8E13-A5281FEBC63F}"/>
              </a:ext>
            </a:extLst>
          </p:cNvPr>
          <p:cNvSpPr>
            <a:spLocks noGrp="1"/>
          </p:cNvSpPr>
          <p:nvPr>
            <p:ph type="title"/>
          </p:nvPr>
        </p:nvSpPr>
        <p:spPr>
          <a:xfrm>
            <a:off x="1604668" y="2592984"/>
            <a:ext cx="8982664" cy="1672031"/>
          </a:xfrm>
          <a:solidFill>
            <a:srgbClr val="E9EBF5"/>
          </a:solidFill>
        </p:spPr>
        <p:txBody>
          <a:bodyPr anchor="ctr"/>
          <a:lstStyle/>
          <a:p>
            <a:pPr algn="ctr"/>
            <a:r>
              <a:rPr lang="en-US" dirty="0">
                <a:latin typeface="Arial" panose="020B0604020202020204" pitchFamily="34" charset="0"/>
                <a:cs typeface="Arial" panose="020B0604020202020204" pitchFamily="34" charset="0"/>
              </a:rPr>
              <a:t>Office Space</a:t>
            </a:r>
          </a:p>
        </p:txBody>
      </p:sp>
    </p:spTree>
    <p:extLst>
      <p:ext uri="{BB962C8B-B14F-4D97-AF65-F5344CB8AC3E}">
        <p14:creationId xmlns:p14="http://schemas.microsoft.com/office/powerpoint/2010/main" val="1427096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FC4F8E82-CB18-482E-8A5E-54D046C3A800}"/>
              </a:ext>
            </a:extLst>
          </p:cNvPr>
          <p:cNvGraphicFramePr>
            <a:graphicFrameLocks noGrp="1"/>
          </p:cNvGraphicFramePr>
          <p:nvPr>
            <p:ph idx="1"/>
            <p:extLst>
              <p:ext uri="{D42A27DB-BD31-4B8C-83A1-F6EECF244321}">
                <p14:modId xmlns:p14="http://schemas.microsoft.com/office/powerpoint/2010/main" val="3943718177"/>
              </p:ext>
            </p:extLst>
          </p:nvPr>
        </p:nvGraphicFramePr>
        <p:xfrm>
          <a:off x="347316" y="320512"/>
          <a:ext cx="11497368" cy="6141248"/>
        </p:xfrm>
        <a:graphic>
          <a:graphicData uri="http://schemas.openxmlformats.org/drawingml/2006/table">
            <a:tbl>
              <a:tblPr firstRow="1" bandRow="1">
                <a:tableStyleId>{5C22544A-7EE6-4342-B048-85BDC9FD1C3A}</a:tableStyleId>
              </a:tblPr>
              <a:tblGrid>
                <a:gridCol w="1925621">
                  <a:extLst>
                    <a:ext uri="{9D8B030D-6E8A-4147-A177-3AD203B41FA5}">
                      <a16:colId xmlns:a16="http://schemas.microsoft.com/office/drawing/2014/main" val="4045364625"/>
                    </a:ext>
                  </a:extLst>
                </a:gridCol>
                <a:gridCol w="3152503">
                  <a:extLst>
                    <a:ext uri="{9D8B030D-6E8A-4147-A177-3AD203B41FA5}">
                      <a16:colId xmlns:a16="http://schemas.microsoft.com/office/drawing/2014/main" val="1285769475"/>
                    </a:ext>
                  </a:extLst>
                </a:gridCol>
                <a:gridCol w="3217120">
                  <a:extLst>
                    <a:ext uri="{9D8B030D-6E8A-4147-A177-3AD203B41FA5}">
                      <a16:colId xmlns:a16="http://schemas.microsoft.com/office/drawing/2014/main" val="4141380206"/>
                    </a:ext>
                  </a:extLst>
                </a:gridCol>
                <a:gridCol w="3202124">
                  <a:extLst>
                    <a:ext uri="{9D8B030D-6E8A-4147-A177-3AD203B41FA5}">
                      <a16:colId xmlns:a16="http://schemas.microsoft.com/office/drawing/2014/main" val="2361306754"/>
                    </a:ext>
                  </a:extLst>
                </a:gridCol>
              </a:tblGrid>
              <a:tr h="775683">
                <a:tc>
                  <a:txBody>
                    <a:bodyPr/>
                    <a:lstStyle/>
                    <a:p>
                      <a:pPr algn="ctr"/>
                      <a:endParaRPr lang="en-US" sz="1800" b="1" dirty="0">
                        <a:solidFill>
                          <a:schemeClr val="tx1"/>
                        </a:solidFill>
                      </a:endParaRPr>
                    </a:p>
                  </a:txBody>
                  <a:tcPr anchor="ctr">
                    <a:solidFill>
                      <a:schemeClr val="accent1">
                        <a:lumMod val="40000"/>
                        <a:lumOff val="60000"/>
                      </a:schemeClr>
                    </a:solidFill>
                  </a:tcPr>
                </a:tc>
                <a:tc>
                  <a:txBody>
                    <a:bodyPr/>
                    <a:lstStyle/>
                    <a:p>
                      <a:pPr algn="ctr"/>
                      <a:r>
                        <a:rPr lang="en-US" sz="1800" dirty="0">
                          <a:solidFill>
                            <a:schemeClr val="tx1"/>
                          </a:solidFill>
                        </a:rPr>
                        <a:t>Management</a:t>
                      </a:r>
                    </a:p>
                  </a:txBody>
                  <a:tcPr anchor="ctr">
                    <a:solidFill>
                      <a:schemeClr val="accent1">
                        <a:lumMod val="40000"/>
                        <a:lumOff val="60000"/>
                      </a:schemeClr>
                    </a:solidFill>
                  </a:tcPr>
                </a:tc>
                <a:tc>
                  <a:txBody>
                    <a:bodyPr/>
                    <a:lstStyle/>
                    <a:p>
                      <a:pPr algn="ctr"/>
                      <a:r>
                        <a:rPr lang="en-US" sz="1800" dirty="0">
                          <a:solidFill>
                            <a:schemeClr val="tx1"/>
                          </a:solidFill>
                        </a:rPr>
                        <a:t>NTEU</a:t>
                      </a:r>
                    </a:p>
                  </a:txBody>
                  <a:tcPr anchor="ctr">
                    <a:solidFill>
                      <a:schemeClr val="accent1">
                        <a:lumMod val="40000"/>
                        <a:lumOff val="60000"/>
                      </a:schemeClr>
                    </a:solidFill>
                  </a:tcPr>
                </a:tc>
                <a:tc>
                  <a:txBody>
                    <a:bodyPr/>
                    <a:lstStyle/>
                    <a:p>
                      <a:pPr algn="ctr"/>
                      <a:r>
                        <a:rPr lang="en-US" sz="1800" dirty="0">
                          <a:solidFill>
                            <a:schemeClr val="tx1"/>
                          </a:solidFill>
                        </a:rPr>
                        <a:t>Tentative Agreement</a:t>
                      </a:r>
                    </a:p>
                  </a:txBody>
                  <a:tcPr anchor="ctr">
                    <a:solidFill>
                      <a:schemeClr val="accent1">
                        <a:lumMod val="40000"/>
                        <a:lumOff val="60000"/>
                      </a:schemeClr>
                    </a:solidFill>
                  </a:tcPr>
                </a:tc>
                <a:extLst>
                  <a:ext uri="{0D108BD9-81ED-4DB2-BD59-A6C34878D82A}">
                    <a16:rowId xmlns:a16="http://schemas.microsoft.com/office/drawing/2014/main" val="4250835222"/>
                  </a:ext>
                </a:extLst>
              </a:tr>
              <a:tr h="2954980">
                <a:tc>
                  <a:txBody>
                    <a:bodyPr/>
                    <a:lstStyle/>
                    <a:p>
                      <a:pPr algn="ctr"/>
                      <a:r>
                        <a:rPr lang="en-US" sz="1800" b="1" dirty="0">
                          <a:solidFill>
                            <a:schemeClr val="tx1"/>
                          </a:solidFill>
                        </a:rPr>
                        <a:t>Seating</a:t>
                      </a:r>
                    </a:p>
                  </a:txBody>
                  <a:tcPr>
                    <a:solidFill>
                      <a:schemeClr val="accent1">
                        <a:tint val="40000"/>
                        <a:alpha val="74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b="1" dirty="0">
                          <a:solidFill>
                            <a:schemeClr val="tx1"/>
                          </a:solidFill>
                        </a:rPr>
                        <a:t>Office Primary:</a:t>
                      </a:r>
                      <a:r>
                        <a:rPr lang="en-US" sz="1200" b="0" dirty="0">
                          <a:solidFill>
                            <a:schemeClr val="tx1"/>
                          </a:solidFill>
                        </a:rPr>
                        <a:t> will be assigned a seat in accordance with pay band and the space prioritization factors.</a:t>
                      </a:r>
                    </a:p>
                    <a:p>
                      <a:pPr>
                        <a:spcAft>
                          <a:spcPts val="600"/>
                        </a:spcAft>
                      </a:pPr>
                      <a:r>
                        <a:rPr lang="en-US" sz="1200" b="1" i="0" dirty="0">
                          <a:solidFill>
                            <a:schemeClr val="tx1"/>
                          </a:solidFill>
                        </a:rPr>
                        <a:t>Telework Primary &amp; Remote:</a:t>
                      </a:r>
                      <a:r>
                        <a:rPr lang="en-US" sz="1200" b="0" i="0" dirty="0">
                          <a:solidFill>
                            <a:schemeClr val="tx1"/>
                          </a:solidFill>
                        </a:rPr>
                        <a:t> no assigned seat, hoteling space will be available in accordance with current pay band and the space prioritization factors. Lockers will be available at HQ for employees who are hoteling.</a:t>
                      </a:r>
                      <a:endParaRPr lang="en-US" sz="1200" b="1" i="0" dirty="0">
                        <a:solidFill>
                          <a:schemeClr val="tx1"/>
                        </a:solidFill>
                      </a:endParaRPr>
                    </a:p>
                  </a:txBody>
                  <a:tcPr>
                    <a:solidFill>
                      <a:schemeClr val="accent1">
                        <a:tint val="40000"/>
                        <a:alpha val="74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b="1" dirty="0">
                          <a:solidFill>
                            <a:schemeClr val="tx1"/>
                          </a:solidFill>
                        </a:rPr>
                        <a:t>Office Primary: </a:t>
                      </a:r>
                      <a:r>
                        <a:rPr lang="en-US" sz="1200" b="0" dirty="0">
                          <a:solidFill>
                            <a:schemeClr val="tx1"/>
                          </a:solidFill>
                        </a:rPr>
                        <a:t>will be assigned a seat in accordance with pay band and the space prioritization factors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b="1" dirty="0">
                          <a:solidFill>
                            <a:schemeClr val="tx1"/>
                          </a:solidFill>
                        </a:rPr>
                        <a:t>Telework Primary: </a:t>
                      </a:r>
                      <a:r>
                        <a:rPr lang="en-US" sz="1200" b="0" dirty="0">
                          <a:solidFill>
                            <a:schemeClr val="tx1"/>
                          </a:solidFill>
                        </a:rPr>
                        <a:t>will be assigned a seat down one office class from what they would otherwise be assigned accordance with pay band and the space prioritization factors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b="1" dirty="0">
                          <a:solidFill>
                            <a:schemeClr val="tx1"/>
                          </a:solidFill>
                        </a:rPr>
                        <a:t>Remote:</a:t>
                      </a:r>
                      <a:r>
                        <a:rPr lang="en-US" sz="1200" b="0" dirty="0">
                          <a:solidFill>
                            <a:schemeClr val="tx1"/>
                          </a:solidFill>
                        </a:rPr>
                        <a:t> no assigned </a:t>
                      </a:r>
                      <a:r>
                        <a:rPr lang="en-US" sz="1200" b="0" i="0" dirty="0">
                          <a:solidFill>
                            <a:schemeClr val="tx1"/>
                          </a:solidFill>
                        </a:rPr>
                        <a:t>seat, hoteling space will be available in accordance with current pay band and the space prioritization factors. Lockers will be available at all offices for employees who are hoteling.</a:t>
                      </a:r>
                      <a:endParaRPr lang="en-US" sz="1200" b="0" dirty="0">
                        <a:solidFill>
                          <a:schemeClr val="tx1"/>
                        </a:solidFill>
                      </a:endParaRPr>
                    </a:p>
                  </a:txBody>
                  <a:tcPr>
                    <a:solidFill>
                      <a:schemeClr val="accent1">
                        <a:tint val="40000"/>
                        <a:alpha val="74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b="1" dirty="0">
                          <a:solidFill>
                            <a:schemeClr val="tx1"/>
                          </a:solidFill>
                        </a:rPr>
                        <a:t>Office Primary:</a:t>
                      </a:r>
                      <a:r>
                        <a:rPr lang="en-US" sz="1200" b="0" dirty="0">
                          <a:solidFill>
                            <a:schemeClr val="tx1"/>
                          </a:solidFill>
                        </a:rPr>
                        <a:t> will be assigned a seat in accordance with pay band and the space prioritization factors.</a:t>
                      </a:r>
                    </a:p>
                    <a:p>
                      <a:pPr>
                        <a:spcAft>
                          <a:spcPts val="600"/>
                        </a:spcAft>
                      </a:pPr>
                      <a:r>
                        <a:rPr lang="en-US" sz="1200" b="1" i="0" dirty="0">
                          <a:solidFill>
                            <a:schemeClr val="tx1"/>
                          </a:solidFill>
                        </a:rPr>
                        <a:t>Telework Primary &amp; Remote:</a:t>
                      </a:r>
                      <a:r>
                        <a:rPr lang="en-US" sz="1200" b="0" i="0" dirty="0">
                          <a:solidFill>
                            <a:schemeClr val="tx1"/>
                          </a:solidFill>
                        </a:rPr>
                        <a:t> no assigned seat, hoteling space will be available in accordance with current pay band and the space prioritization factors. Private lockers with an electronic code are available on days an employee is hoteling at HQ </a:t>
                      </a:r>
                      <a:r>
                        <a:rPr lang="en-US" sz="1200" b="1" i="0" dirty="0">
                          <a:solidFill>
                            <a:srgbClr val="0070C0"/>
                          </a:solidFill>
                        </a:rPr>
                        <a:t>or a regional office</a:t>
                      </a:r>
                      <a:r>
                        <a:rPr lang="en-US" sz="1200" b="0" i="0" dirty="0">
                          <a:solidFill>
                            <a:schemeClr val="tx1"/>
                          </a:solidFill>
                        </a:rPr>
                        <a:t>.</a:t>
                      </a:r>
                      <a:endParaRPr lang="en-US" sz="1200" b="1" i="0" dirty="0">
                        <a:solidFill>
                          <a:schemeClr val="tx1"/>
                        </a:solidFill>
                      </a:endParaRPr>
                    </a:p>
                  </a:txBody>
                  <a:tcPr>
                    <a:solidFill>
                      <a:schemeClr val="accent1">
                        <a:tint val="40000"/>
                        <a:alpha val="74000"/>
                      </a:schemeClr>
                    </a:solidFill>
                  </a:tcPr>
                </a:tc>
                <a:extLst>
                  <a:ext uri="{0D108BD9-81ED-4DB2-BD59-A6C34878D82A}">
                    <a16:rowId xmlns:a16="http://schemas.microsoft.com/office/drawing/2014/main" val="1964220654"/>
                  </a:ext>
                </a:extLst>
              </a:tr>
              <a:tr h="2410585">
                <a:tc>
                  <a:txBody>
                    <a:bodyPr/>
                    <a:lstStyle/>
                    <a:p>
                      <a:pPr algn="ctr"/>
                      <a:r>
                        <a:rPr lang="en-US" sz="1800" b="1" dirty="0">
                          <a:solidFill>
                            <a:schemeClr val="tx1"/>
                          </a:solidFill>
                        </a:rPr>
                        <a:t>Seating Allocation by Pay Band</a:t>
                      </a:r>
                    </a:p>
                  </a:txBody>
                  <a:tcPr/>
                </a:tc>
                <a:tc>
                  <a:txBody>
                    <a:bodyPr/>
                    <a:lstStyle/>
                    <a:p>
                      <a:pPr>
                        <a:spcAft>
                          <a:spcPts val="600"/>
                        </a:spcAft>
                      </a:pPr>
                      <a:r>
                        <a:rPr lang="en-US" sz="1200" b="1" dirty="0">
                          <a:solidFill>
                            <a:schemeClr val="tx1"/>
                          </a:solidFill>
                        </a:rPr>
                        <a:t>To the extent feasible:</a:t>
                      </a:r>
                    </a:p>
                    <a:p>
                      <a:pPr>
                        <a:spcAft>
                          <a:spcPts val="600"/>
                        </a:spcAft>
                      </a:pPr>
                      <a:r>
                        <a:rPr lang="en-US" sz="1200" b="0" dirty="0">
                          <a:solidFill>
                            <a:schemeClr val="tx1"/>
                          </a:solidFill>
                        </a:rPr>
                        <a:t>Pay bands CN-71 and above will be allocated single offices of at least 120 SF</a:t>
                      </a:r>
                    </a:p>
                    <a:p>
                      <a:pPr>
                        <a:spcAft>
                          <a:spcPts val="600"/>
                        </a:spcAft>
                      </a:pPr>
                      <a:r>
                        <a:rPr lang="en-US" sz="1200" b="0" dirty="0">
                          <a:solidFill>
                            <a:schemeClr val="tx1"/>
                          </a:solidFill>
                        </a:rPr>
                        <a:t>Pay band CN-60 will be allocated double offices of at least 150 SF</a:t>
                      </a:r>
                    </a:p>
                    <a:p>
                      <a:pPr>
                        <a:spcAft>
                          <a:spcPts val="600"/>
                        </a:spcAft>
                      </a:pPr>
                      <a:r>
                        <a:rPr lang="en-US" sz="1200" b="0" dirty="0">
                          <a:solidFill>
                            <a:schemeClr val="tx1"/>
                          </a:solidFill>
                        </a:rPr>
                        <a:t>Pay bands CN-53 and below will be assigned workstations (no minimum size requirement)</a:t>
                      </a:r>
                    </a:p>
                  </a:txBody>
                  <a:tcPr/>
                </a:tc>
                <a:tc>
                  <a:txBody>
                    <a:bodyPr/>
                    <a:lstStyle/>
                    <a:p>
                      <a:pPr>
                        <a:spcAft>
                          <a:spcPts val="600"/>
                        </a:spcAft>
                      </a:pPr>
                      <a:r>
                        <a:rPr lang="en-US" sz="1200" b="0" dirty="0">
                          <a:solidFill>
                            <a:schemeClr val="tx1"/>
                          </a:solidFill>
                        </a:rPr>
                        <a:t>Pay bands CN-71 and above will be allocated single offices of at least 120 SF</a:t>
                      </a:r>
                    </a:p>
                    <a:p>
                      <a:pPr>
                        <a:spcAft>
                          <a:spcPts val="600"/>
                        </a:spcAft>
                      </a:pPr>
                      <a:r>
                        <a:rPr lang="en-US" sz="1200" b="0" dirty="0">
                          <a:solidFill>
                            <a:schemeClr val="tx1"/>
                          </a:solidFill>
                        </a:rPr>
                        <a:t>Pay band CN-60 will be allocated double offices of at least 150 SF</a:t>
                      </a:r>
                    </a:p>
                    <a:p>
                      <a:pPr>
                        <a:spcAft>
                          <a:spcPts val="600"/>
                        </a:spcAft>
                      </a:pPr>
                      <a:r>
                        <a:rPr lang="en-US" sz="1200" b="0" dirty="0">
                          <a:solidFill>
                            <a:schemeClr val="tx1"/>
                          </a:solidFill>
                        </a:rPr>
                        <a:t>Pay bands CN-53 and below to the extent feasible, will be allocated double offices of at least 150 square feet, and when not feasible will be assigned workstations of at least 60 square feet</a:t>
                      </a:r>
                    </a:p>
                  </a:txBody>
                  <a:tcPr/>
                </a:tc>
                <a:tc>
                  <a:txBody>
                    <a:bodyPr/>
                    <a:lstStyle/>
                    <a:p>
                      <a:pPr>
                        <a:spcAft>
                          <a:spcPts val="600"/>
                        </a:spcAft>
                      </a:pPr>
                      <a:r>
                        <a:rPr lang="en-US" sz="1200" b="1" dirty="0">
                          <a:solidFill>
                            <a:schemeClr val="tx1"/>
                          </a:solidFill>
                        </a:rPr>
                        <a:t>To the extent feasible:</a:t>
                      </a:r>
                    </a:p>
                    <a:p>
                      <a:pPr>
                        <a:spcAft>
                          <a:spcPts val="600"/>
                        </a:spcAft>
                      </a:pPr>
                      <a:r>
                        <a:rPr lang="en-US" sz="1200" b="0" dirty="0">
                          <a:solidFill>
                            <a:schemeClr val="tx1"/>
                          </a:solidFill>
                        </a:rPr>
                        <a:t>Pay bands CN-71 and above will be allocated single offices of at least 120 SF</a:t>
                      </a:r>
                    </a:p>
                    <a:p>
                      <a:pPr>
                        <a:spcAft>
                          <a:spcPts val="600"/>
                        </a:spcAft>
                      </a:pPr>
                      <a:r>
                        <a:rPr lang="en-US" sz="1200" b="0" dirty="0">
                          <a:solidFill>
                            <a:schemeClr val="tx1"/>
                          </a:solidFill>
                        </a:rPr>
                        <a:t>Pay band CN-60 will be allocated double offices of at least 150 SF</a:t>
                      </a:r>
                    </a:p>
                    <a:p>
                      <a:pPr>
                        <a:spcAft>
                          <a:spcPts val="600"/>
                        </a:spcAft>
                      </a:pPr>
                      <a:r>
                        <a:rPr lang="en-US" sz="1200" b="0" dirty="0">
                          <a:solidFill>
                            <a:schemeClr val="tx1"/>
                          </a:solidFill>
                        </a:rPr>
                        <a:t>Pay bands CN-53 and below will be assigned workstations </a:t>
                      </a:r>
                      <a:r>
                        <a:rPr lang="en-US" sz="1200" b="1" dirty="0">
                          <a:solidFill>
                            <a:srgbClr val="0070C0"/>
                          </a:solidFill>
                        </a:rPr>
                        <a:t>of at least 60 SF</a:t>
                      </a:r>
                    </a:p>
                  </a:txBody>
                  <a:tcPr/>
                </a:tc>
                <a:extLst>
                  <a:ext uri="{0D108BD9-81ED-4DB2-BD59-A6C34878D82A}">
                    <a16:rowId xmlns:a16="http://schemas.microsoft.com/office/drawing/2014/main" val="499017037"/>
                  </a:ext>
                </a:extLst>
              </a:tr>
            </a:tbl>
          </a:graphicData>
        </a:graphic>
      </p:graphicFrame>
      <p:sp>
        <p:nvSpPr>
          <p:cNvPr id="6" name="TextBox 5">
            <a:extLst>
              <a:ext uri="{FF2B5EF4-FFF2-40B4-BE49-F238E27FC236}">
                <a16:creationId xmlns:a16="http://schemas.microsoft.com/office/drawing/2014/main" id="{1641DFD2-A6AD-4B3E-8560-17E51288B30D}"/>
              </a:ext>
            </a:extLst>
          </p:cNvPr>
          <p:cNvSpPr txBox="1"/>
          <p:nvPr/>
        </p:nvSpPr>
        <p:spPr>
          <a:xfrm>
            <a:off x="10600345" y="6461760"/>
            <a:ext cx="1244339" cy="338554"/>
          </a:xfrm>
          <a:prstGeom prst="rect">
            <a:avLst/>
          </a:prstGeom>
          <a:noFill/>
        </p:spPr>
        <p:txBody>
          <a:bodyPr wrap="square" rtlCol="0">
            <a:spAutoFit/>
          </a:bodyPr>
          <a:lstStyle/>
          <a:p>
            <a:r>
              <a:rPr lang="en-US" sz="1600" dirty="0"/>
              <a:t>Office Space</a:t>
            </a:r>
          </a:p>
        </p:txBody>
      </p:sp>
    </p:spTree>
    <p:extLst>
      <p:ext uri="{BB962C8B-B14F-4D97-AF65-F5344CB8AC3E}">
        <p14:creationId xmlns:p14="http://schemas.microsoft.com/office/powerpoint/2010/main" val="2116772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1AE2D-590E-4296-8E13-A5281FEBC63F}"/>
              </a:ext>
            </a:extLst>
          </p:cNvPr>
          <p:cNvSpPr>
            <a:spLocks noGrp="1"/>
          </p:cNvSpPr>
          <p:nvPr>
            <p:ph type="title"/>
          </p:nvPr>
        </p:nvSpPr>
        <p:spPr>
          <a:xfrm>
            <a:off x="1604668" y="2592984"/>
            <a:ext cx="8982664" cy="1672031"/>
          </a:xfrm>
          <a:solidFill>
            <a:srgbClr val="E9EBF5"/>
          </a:solidFill>
        </p:spPr>
        <p:txBody>
          <a:bodyPr anchor="ctr"/>
          <a:lstStyle/>
          <a:p>
            <a:pPr algn="ctr"/>
            <a:r>
              <a:rPr lang="en-US" dirty="0">
                <a:latin typeface="Arial" panose="020B0604020202020204" pitchFamily="34" charset="0"/>
                <a:cs typeface="Arial" panose="020B0604020202020204" pitchFamily="34" charset="0"/>
              </a:rPr>
              <a:t>Work Types &amp; Locations</a:t>
            </a:r>
          </a:p>
        </p:txBody>
      </p:sp>
    </p:spTree>
    <p:extLst>
      <p:ext uri="{BB962C8B-B14F-4D97-AF65-F5344CB8AC3E}">
        <p14:creationId xmlns:p14="http://schemas.microsoft.com/office/powerpoint/2010/main" val="3525253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FC4F8E82-CB18-482E-8A5E-54D046C3A800}"/>
              </a:ext>
            </a:extLst>
          </p:cNvPr>
          <p:cNvGraphicFramePr>
            <a:graphicFrameLocks noGrp="1"/>
          </p:cNvGraphicFramePr>
          <p:nvPr>
            <p:ph idx="1"/>
            <p:extLst>
              <p:ext uri="{D42A27DB-BD31-4B8C-83A1-F6EECF244321}">
                <p14:modId xmlns:p14="http://schemas.microsoft.com/office/powerpoint/2010/main" val="838510892"/>
              </p:ext>
            </p:extLst>
          </p:nvPr>
        </p:nvGraphicFramePr>
        <p:xfrm>
          <a:off x="347316" y="386500"/>
          <a:ext cx="11497368" cy="6108558"/>
        </p:xfrm>
        <a:graphic>
          <a:graphicData uri="http://schemas.openxmlformats.org/drawingml/2006/table">
            <a:tbl>
              <a:tblPr firstRow="1" bandRow="1">
                <a:tableStyleId>{5C22544A-7EE6-4342-B048-85BDC9FD1C3A}</a:tableStyleId>
              </a:tblPr>
              <a:tblGrid>
                <a:gridCol w="1925621">
                  <a:extLst>
                    <a:ext uri="{9D8B030D-6E8A-4147-A177-3AD203B41FA5}">
                      <a16:colId xmlns:a16="http://schemas.microsoft.com/office/drawing/2014/main" val="4045364625"/>
                    </a:ext>
                  </a:extLst>
                </a:gridCol>
                <a:gridCol w="3152503">
                  <a:extLst>
                    <a:ext uri="{9D8B030D-6E8A-4147-A177-3AD203B41FA5}">
                      <a16:colId xmlns:a16="http://schemas.microsoft.com/office/drawing/2014/main" val="1285769475"/>
                    </a:ext>
                  </a:extLst>
                </a:gridCol>
                <a:gridCol w="3303781">
                  <a:extLst>
                    <a:ext uri="{9D8B030D-6E8A-4147-A177-3AD203B41FA5}">
                      <a16:colId xmlns:a16="http://schemas.microsoft.com/office/drawing/2014/main" val="4141380206"/>
                    </a:ext>
                  </a:extLst>
                </a:gridCol>
                <a:gridCol w="3115463">
                  <a:extLst>
                    <a:ext uri="{9D8B030D-6E8A-4147-A177-3AD203B41FA5}">
                      <a16:colId xmlns:a16="http://schemas.microsoft.com/office/drawing/2014/main" val="2361306754"/>
                    </a:ext>
                  </a:extLst>
                </a:gridCol>
              </a:tblGrid>
              <a:tr h="766834">
                <a:tc>
                  <a:txBody>
                    <a:bodyPr/>
                    <a:lstStyle/>
                    <a:p>
                      <a:pPr algn="ctr"/>
                      <a:endParaRPr lang="en-US" sz="1800" b="1" dirty="0">
                        <a:solidFill>
                          <a:schemeClr val="tx1"/>
                        </a:solidFill>
                      </a:endParaRPr>
                    </a:p>
                  </a:txBody>
                  <a:tcPr anchor="ctr">
                    <a:solidFill>
                      <a:schemeClr val="accent1">
                        <a:lumMod val="40000"/>
                        <a:lumOff val="60000"/>
                      </a:schemeClr>
                    </a:solidFill>
                  </a:tcPr>
                </a:tc>
                <a:tc>
                  <a:txBody>
                    <a:bodyPr/>
                    <a:lstStyle/>
                    <a:p>
                      <a:pPr algn="ctr"/>
                      <a:r>
                        <a:rPr lang="en-US" sz="1800" dirty="0">
                          <a:solidFill>
                            <a:schemeClr val="tx1"/>
                          </a:solidFill>
                        </a:rPr>
                        <a:t>Management</a:t>
                      </a:r>
                    </a:p>
                  </a:txBody>
                  <a:tcPr anchor="ctr">
                    <a:solidFill>
                      <a:schemeClr val="accent1">
                        <a:lumMod val="40000"/>
                        <a:lumOff val="60000"/>
                      </a:schemeClr>
                    </a:solidFill>
                  </a:tcPr>
                </a:tc>
                <a:tc>
                  <a:txBody>
                    <a:bodyPr/>
                    <a:lstStyle/>
                    <a:p>
                      <a:pPr algn="ctr"/>
                      <a:r>
                        <a:rPr lang="en-US" sz="1800" dirty="0">
                          <a:solidFill>
                            <a:schemeClr val="tx1"/>
                          </a:solidFill>
                        </a:rPr>
                        <a:t>NTEU</a:t>
                      </a:r>
                    </a:p>
                  </a:txBody>
                  <a:tcPr anchor="ctr">
                    <a:solidFill>
                      <a:schemeClr val="accent1">
                        <a:lumMod val="40000"/>
                        <a:lumOff val="60000"/>
                      </a:schemeClr>
                    </a:solidFill>
                  </a:tcPr>
                </a:tc>
                <a:tc>
                  <a:txBody>
                    <a:bodyPr/>
                    <a:lstStyle/>
                    <a:p>
                      <a:pPr algn="ctr"/>
                      <a:r>
                        <a:rPr lang="en-US" sz="1800" dirty="0">
                          <a:solidFill>
                            <a:schemeClr val="tx1"/>
                          </a:solidFill>
                        </a:rPr>
                        <a:t>Tentative Agreement</a:t>
                      </a:r>
                    </a:p>
                  </a:txBody>
                  <a:tcPr anchor="ctr">
                    <a:solidFill>
                      <a:schemeClr val="accent1">
                        <a:lumMod val="40000"/>
                        <a:lumOff val="60000"/>
                      </a:schemeClr>
                    </a:solidFill>
                  </a:tcPr>
                </a:tc>
                <a:extLst>
                  <a:ext uri="{0D108BD9-81ED-4DB2-BD59-A6C34878D82A}">
                    <a16:rowId xmlns:a16="http://schemas.microsoft.com/office/drawing/2014/main" val="4250835222"/>
                  </a:ext>
                </a:extLst>
              </a:tr>
              <a:tr h="2958638">
                <a:tc>
                  <a:txBody>
                    <a:bodyPr/>
                    <a:lstStyle/>
                    <a:p>
                      <a:pPr algn="ctr"/>
                      <a:r>
                        <a:rPr lang="en-US" sz="1800" b="1" dirty="0">
                          <a:solidFill>
                            <a:schemeClr val="tx1"/>
                          </a:solidFill>
                        </a:rPr>
                        <a:t>Space Prioritization Factors</a:t>
                      </a:r>
                    </a:p>
                  </a:txBody>
                  <a:tcPr>
                    <a:solidFill>
                      <a:schemeClr val="accent1">
                        <a:tint val="40000"/>
                        <a:alpha val="74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b="0" dirty="0">
                          <a:solidFill>
                            <a:schemeClr val="tx1"/>
                          </a:solidFill>
                        </a:rPr>
                        <a:t>1. Current pay band</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b="0" dirty="0">
                          <a:solidFill>
                            <a:schemeClr val="tx1"/>
                          </a:solidFill>
                        </a:rPr>
                        <a:t>2. Length of time at the Bureau including:</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b="0" dirty="0">
                          <a:solidFill>
                            <a:schemeClr val="tx1"/>
                          </a:solidFill>
                        </a:rPr>
                        <a:t>a. Time detailed from the Bureau to other agencies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b="0" dirty="0">
                          <a:solidFill>
                            <a:schemeClr val="tx1"/>
                          </a:solidFill>
                        </a:rPr>
                        <a:t>b. Prior tours of duty at the Bureau</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b="0" dirty="0">
                          <a:solidFill>
                            <a:schemeClr val="tx1"/>
                          </a:solidFill>
                        </a:rPr>
                        <a:t>c. Pathways intern (but otherwise excluding time as a contractor, volunteer, or </a:t>
                      </a:r>
                      <a:r>
                        <a:rPr lang="en-US" sz="1200" b="0" dirty="0" err="1">
                          <a:solidFill>
                            <a:schemeClr val="tx1"/>
                          </a:solidFill>
                        </a:rPr>
                        <a:t>detailee</a:t>
                      </a:r>
                      <a:r>
                        <a:rPr lang="en-US" sz="1200" b="0" dirty="0">
                          <a:solidFill>
                            <a:schemeClr val="tx1"/>
                          </a:solidFill>
                        </a:rPr>
                        <a:t> to the Bureau while employed by another organization)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b="0" dirty="0">
                          <a:solidFill>
                            <a:schemeClr val="tx1"/>
                          </a:solidFill>
                        </a:rPr>
                        <a:t>3. Length of time in current or higher pay band</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b="0" dirty="0">
                          <a:solidFill>
                            <a:schemeClr val="tx1"/>
                          </a:solidFill>
                        </a:rPr>
                        <a:t>4. Tiebreaker (e.g., coin flip)</a:t>
                      </a:r>
                    </a:p>
                  </a:txBody>
                  <a:tcPr>
                    <a:solidFill>
                      <a:schemeClr val="accent1">
                        <a:tint val="40000"/>
                        <a:alpha val="74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b="0" dirty="0">
                          <a:solidFill>
                            <a:schemeClr val="tx1"/>
                          </a:solidFill>
                        </a:rPr>
                        <a:t>1. Full Performance Level</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b="0" dirty="0">
                          <a:solidFill>
                            <a:schemeClr val="tx1"/>
                          </a:solidFill>
                        </a:rPr>
                        <a:t>2. Current pay band</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b="0" dirty="0">
                          <a:solidFill>
                            <a:schemeClr val="tx1"/>
                          </a:solidFill>
                        </a:rPr>
                        <a:t>3. Length of time at the Bureau including:</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b="0" dirty="0">
                          <a:solidFill>
                            <a:schemeClr val="tx1"/>
                          </a:solidFill>
                        </a:rPr>
                        <a:t>a. Time detailed from the Bureau to other agencies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b="0" dirty="0">
                          <a:solidFill>
                            <a:schemeClr val="tx1"/>
                          </a:solidFill>
                        </a:rPr>
                        <a:t>b. Prior tours of duty at the Bureau</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b="0" dirty="0">
                          <a:solidFill>
                            <a:schemeClr val="tx1"/>
                          </a:solidFill>
                        </a:rPr>
                        <a:t>c. Pathways intern (but otherwise excluding time as a contractor, volunteer, or </a:t>
                      </a:r>
                      <a:r>
                        <a:rPr lang="en-US" sz="1200" b="0" dirty="0" err="1">
                          <a:solidFill>
                            <a:schemeClr val="tx1"/>
                          </a:solidFill>
                        </a:rPr>
                        <a:t>detailee</a:t>
                      </a:r>
                      <a:r>
                        <a:rPr lang="en-US" sz="1200" b="0" dirty="0">
                          <a:solidFill>
                            <a:schemeClr val="tx1"/>
                          </a:solidFill>
                        </a:rPr>
                        <a:t> to the Bureau while employed by another organization)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b="0" dirty="0">
                          <a:solidFill>
                            <a:schemeClr val="tx1"/>
                          </a:solidFill>
                        </a:rPr>
                        <a:t>4. Length of time in current or higher pay band</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b="0" dirty="0">
                          <a:solidFill>
                            <a:schemeClr val="tx1"/>
                          </a:solidFill>
                        </a:rPr>
                        <a:t>5. Tiebreaker (e.g., coin flip)</a:t>
                      </a:r>
                    </a:p>
                  </a:txBody>
                  <a:tcPr>
                    <a:solidFill>
                      <a:schemeClr val="accent1">
                        <a:tint val="40000"/>
                        <a:alpha val="74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b="0" dirty="0">
                          <a:solidFill>
                            <a:schemeClr val="tx1"/>
                          </a:solidFill>
                        </a:rPr>
                        <a:t>1. Current pay band</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b="0" dirty="0">
                          <a:solidFill>
                            <a:schemeClr val="tx1"/>
                          </a:solidFill>
                        </a:rPr>
                        <a:t>2. Length of time at the Bureau including:</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b="0" dirty="0">
                          <a:solidFill>
                            <a:schemeClr val="tx1"/>
                          </a:solidFill>
                        </a:rPr>
                        <a:t>a. Time detailed from the Bureau to other agencies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b="0" dirty="0">
                          <a:solidFill>
                            <a:schemeClr val="tx1"/>
                          </a:solidFill>
                        </a:rPr>
                        <a:t>b. Prior tours of duty at the Bureau</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b="0" dirty="0">
                          <a:solidFill>
                            <a:schemeClr val="tx1"/>
                          </a:solidFill>
                        </a:rPr>
                        <a:t>c. Pathways intern (but otherwise excluding time as a contractor, volunteer, or </a:t>
                      </a:r>
                      <a:r>
                        <a:rPr lang="en-US" sz="1200" b="0" dirty="0" err="1">
                          <a:solidFill>
                            <a:schemeClr val="tx1"/>
                          </a:solidFill>
                        </a:rPr>
                        <a:t>detailee</a:t>
                      </a:r>
                      <a:r>
                        <a:rPr lang="en-US" sz="1200" b="0" dirty="0">
                          <a:solidFill>
                            <a:schemeClr val="tx1"/>
                          </a:solidFill>
                        </a:rPr>
                        <a:t> to the Bureau while employed by another organization)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b="0" dirty="0">
                          <a:solidFill>
                            <a:schemeClr val="tx1"/>
                          </a:solidFill>
                        </a:rPr>
                        <a:t>3. Length of time in current or higher pay band</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b="0" dirty="0">
                          <a:solidFill>
                            <a:schemeClr val="tx1"/>
                          </a:solidFill>
                        </a:rPr>
                        <a:t>4. Tiebreaker (e.g., coin flip)</a:t>
                      </a:r>
                    </a:p>
                  </a:txBody>
                  <a:tcPr>
                    <a:solidFill>
                      <a:schemeClr val="accent1">
                        <a:tint val="40000"/>
                        <a:alpha val="74000"/>
                      </a:schemeClr>
                    </a:solidFill>
                  </a:tcPr>
                </a:tc>
                <a:extLst>
                  <a:ext uri="{0D108BD9-81ED-4DB2-BD59-A6C34878D82A}">
                    <a16:rowId xmlns:a16="http://schemas.microsoft.com/office/drawing/2014/main" val="1964220654"/>
                  </a:ext>
                </a:extLst>
              </a:tr>
              <a:tr h="2383086">
                <a:tc>
                  <a:txBody>
                    <a:bodyPr/>
                    <a:lstStyle/>
                    <a:p>
                      <a:pPr algn="ctr"/>
                      <a:r>
                        <a:rPr lang="en-US" sz="1800" b="1" dirty="0">
                          <a:solidFill>
                            <a:schemeClr val="tx1"/>
                          </a:solidFill>
                        </a:rPr>
                        <a:t>Seating Changes &amp; Future Assignments</a:t>
                      </a:r>
                    </a:p>
                  </a:txBody>
                  <a:tcPr/>
                </a:tc>
                <a:tc>
                  <a:txBody>
                    <a:bodyPr/>
                    <a:lstStyle/>
                    <a:p>
                      <a:pPr>
                        <a:spcAft>
                          <a:spcPts val="600"/>
                        </a:spcAft>
                      </a:pPr>
                      <a:r>
                        <a:rPr lang="en-US" sz="1200" b="0" dirty="0">
                          <a:solidFill>
                            <a:schemeClr val="tx1"/>
                          </a:solidFill>
                        </a:rPr>
                        <a:t>CFPB will allocate space when:</a:t>
                      </a:r>
                    </a:p>
                    <a:p>
                      <a:pPr marL="228600" indent="-228600">
                        <a:spcAft>
                          <a:spcPts val="600"/>
                        </a:spcAft>
                        <a:buAutoNum type="arabicPeriod"/>
                      </a:pPr>
                      <a:r>
                        <a:rPr lang="en-US" sz="1200" b="0" dirty="0">
                          <a:solidFill>
                            <a:schemeClr val="tx1"/>
                          </a:solidFill>
                        </a:rPr>
                        <a:t>New hires are onboarded</a:t>
                      </a:r>
                    </a:p>
                    <a:p>
                      <a:pPr marL="228600" indent="-228600">
                        <a:spcAft>
                          <a:spcPts val="600"/>
                        </a:spcAft>
                        <a:buAutoNum type="arabicPeriod"/>
                      </a:pPr>
                      <a:r>
                        <a:rPr lang="en-US" sz="1200" b="0" dirty="0">
                          <a:solidFill>
                            <a:schemeClr val="tx1"/>
                          </a:solidFill>
                        </a:rPr>
                        <a:t>Employees change their Work Location Designation (Office Primary, Telework Primary, or Remote)</a:t>
                      </a:r>
                    </a:p>
                    <a:p>
                      <a:pPr marL="228600" indent="-228600">
                        <a:spcAft>
                          <a:spcPts val="600"/>
                        </a:spcAft>
                        <a:buAutoNum type="arabicPeriod"/>
                      </a:pPr>
                      <a:r>
                        <a:rPr lang="en-US" sz="1200" b="0" dirty="0">
                          <a:solidFill>
                            <a:schemeClr val="tx1"/>
                          </a:solidFill>
                        </a:rPr>
                        <a:t>Office Primary employees request a change, in limited circumstances</a:t>
                      </a:r>
                    </a:p>
                    <a:p>
                      <a:pPr marL="228600" indent="-228600">
                        <a:spcAft>
                          <a:spcPts val="600"/>
                        </a:spcAft>
                        <a:buAutoNum type="arabicPeriod"/>
                      </a:pPr>
                      <a:endParaRPr lang="en-US" sz="1200" b="0" dirty="0">
                        <a:solidFill>
                          <a:schemeClr val="tx1"/>
                        </a:solidFill>
                      </a:endParaRPr>
                    </a:p>
                  </a:txBody>
                  <a:tcPr/>
                </a:tc>
                <a:tc>
                  <a:txBody>
                    <a:bodyPr/>
                    <a:lstStyle/>
                    <a:p>
                      <a:pPr>
                        <a:spcAft>
                          <a:spcPts val="600"/>
                        </a:spcAft>
                      </a:pPr>
                      <a:r>
                        <a:rPr lang="en-US" sz="1200" b="0" dirty="0">
                          <a:solidFill>
                            <a:schemeClr val="tx1"/>
                          </a:solidFill>
                        </a:rPr>
                        <a:t>CFPB will allocate space when:</a:t>
                      </a:r>
                    </a:p>
                    <a:p>
                      <a:pPr marL="228600" indent="-228600">
                        <a:spcAft>
                          <a:spcPts val="600"/>
                        </a:spcAft>
                        <a:buAutoNum type="arabicPeriod"/>
                      </a:pPr>
                      <a:r>
                        <a:rPr lang="en-US" sz="1200" b="0" dirty="0">
                          <a:solidFill>
                            <a:schemeClr val="tx1"/>
                          </a:solidFill>
                        </a:rPr>
                        <a:t>New hires are onboarded</a:t>
                      </a:r>
                    </a:p>
                    <a:p>
                      <a:pPr marL="228600" indent="-228600">
                        <a:spcAft>
                          <a:spcPts val="600"/>
                        </a:spcAft>
                        <a:buAutoNum type="arabicPeriod"/>
                      </a:pPr>
                      <a:r>
                        <a:rPr lang="en-US" sz="1200" b="0" dirty="0">
                          <a:solidFill>
                            <a:schemeClr val="tx1"/>
                          </a:solidFill>
                        </a:rPr>
                        <a:t>Employees change their Work Location Designation Office Primary employees request a change, in limited circumstances</a:t>
                      </a:r>
                    </a:p>
                    <a:p>
                      <a:pPr marL="228600" indent="-228600">
                        <a:spcAft>
                          <a:spcPts val="600"/>
                        </a:spcAft>
                        <a:buAutoNum type="arabicPeriod"/>
                      </a:pPr>
                      <a:r>
                        <a:rPr lang="en-US" sz="1200" b="0" dirty="0">
                          <a:solidFill>
                            <a:schemeClr val="tx1"/>
                          </a:solidFill>
                        </a:rPr>
                        <a:t>Quarterly seat selection</a:t>
                      </a:r>
                    </a:p>
                  </a:txBody>
                  <a:tcPr/>
                </a:tc>
                <a:tc>
                  <a:txBody>
                    <a:bodyPr/>
                    <a:lstStyle/>
                    <a:p>
                      <a:pPr>
                        <a:spcAft>
                          <a:spcPts val="600"/>
                        </a:spcAft>
                      </a:pPr>
                      <a:r>
                        <a:rPr lang="en-US" sz="1200" b="0" dirty="0">
                          <a:solidFill>
                            <a:schemeClr val="tx1"/>
                          </a:solidFill>
                        </a:rPr>
                        <a:t>CFPB will allocate space when:</a:t>
                      </a:r>
                    </a:p>
                    <a:p>
                      <a:pPr marL="228600" indent="-228600">
                        <a:spcAft>
                          <a:spcPts val="600"/>
                        </a:spcAft>
                        <a:buAutoNum type="arabicPeriod"/>
                      </a:pPr>
                      <a:r>
                        <a:rPr lang="en-US" sz="1200" b="0" dirty="0">
                          <a:solidFill>
                            <a:schemeClr val="tx1"/>
                          </a:solidFill>
                        </a:rPr>
                        <a:t>New hires are onboarded</a:t>
                      </a:r>
                    </a:p>
                    <a:p>
                      <a:pPr marL="228600" indent="-228600">
                        <a:spcAft>
                          <a:spcPts val="600"/>
                        </a:spcAft>
                        <a:buAutoNum type="arabicPeriod"/>
                      </a:pPr>
                      <a:r>
                        <a:rPr lang="en-US" sz="1200" b="0" dirty="0">
                          <a:solidFill>
                            <a:schemeClr val="tx1"/>
                          </a:solidFill>
                        </a:rPr>
                        <a:t>Employees change their Work Location Designation </a:t>
                      </a:r>
                    </a:p>
                    <a:p>
                      <a:pPr marL="228600" indent="-228600">
                        <a:spcAft>
                          <a:spcPts val="600"/>
                        </a:spcAft>
                        <a:buAutoNum type="arabicPeriod"/>
                      </a:pPr>
                      <a:r>
                        <a:rPr lang="en-US" sz="1200" b="1" dirty="0">
                          <a:solidFill>
                            <a:srgbClr val="0070C0"/>
                          </a:solidFill>
                        </a:rPr>
                        <a:t>An Office Primary employee receives a promotion that changes their space allocation designation</a:t>
                      </a:r>
                    </a:p>
                    <a:p>
                      <a:pPr marL="228600" indent="-228600">
                        <a:spcAft>
                          <a:spcPts val="600"/>
                        </a:spcAft>
                        <a:buAutoNum type="arabicPeriod"/>
                      </a:pPr>
                      <a:r>
                        <a:rPr lang="en-US" sz="1200" b="1" dirty="0">
                          <a:solidFill>
                            <a:srgbClr val="0070C0"/>
                          </a:solidFill>
                        </a:rPr>
                        <a:t>Yearly seat selection</a:t>
                      </a:r>
                    </a:p>
                  </a:txBody>
                  <a:tcPr/>
                </a:tc>
                <a:extLst>
                  <a:ext uri="{0D108BD9-81ED-4DB2-BD59-A6C34878D82A}">
                    <a16:rowId xmlns:a16="http://schemas.microsoft.com/office/drawing/2014/main" val="499017037"/>
                  </a:ext>
                </a:extLst>
              </a:tr>
            </a:tbl>
          </a:graphicData>
        </a:graphic>
      </p:graphicFrame>
      <p:sp>
        <p:nvSpPr>
          <p:cNvPr id="6" name="TextBox 5">
            <a:extLst>
              <a:ext uri="{FF2B5EF4-FFF2-40B4-BE49-F238E27FC236}">
                <a16:creationId xmlns:a16="http://schemas.microsoft.com/office/drawing/2014/main" id="{7F054BE9-4FBC-4D13-B5FF-FD57EE66E079}"/>
              </a:ext>
            </a:extLst>
          </p:cNvPr>
          <p:cNvSpPr txBox="1"/>
          <p:nvPr/>
        </p:nvSpPr>
        <p:spPr>
          <a:xfrm>
            <a:off x="10600345" y="6461760"/>
            <a:ext cx="1244339" cy="338554"/>
          </a:xfrm>
          <a:prstGeom prst="rect">
            <a:avLst/>
          </a:prstGeom>
          <a:noFill/>
        </p:spPr>
        <p:txBody>
          <a:bodyPr wrap="square" rtlCol="0">
            <a:spAutoFit/>
          </a:bodyPr>
          <a:lstStyle/>
          <a:p>
            <a:r>
              <a:rPr lang="en-US" sz="1600" dirty="0"/>
              <a:t>Office Space</a:t>
            </a:r>
          </a:p>
        </p:txBody>
      </p:sp>
    </p:spTree>
    <p:extLst>
      <p:ext uri="{BB962C8B-B14F-4D97-AF65-F5344CB8AC3E}">
        <p14:creationId xmlns:p14="http://schemas.microsoft.com/office/powerpoint/2010/main" val="2182726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1AE2D-590E-4296-8E13-A5281FEBC63F}"/>
              </a:ext>
            </a:extLst>
          </p:cNvPr>
          <p:cNvSpPr>
            <a:spLocks noGrp="1"/>
          </p:cNvSpPr>
          <p:nvPr>
            <p:ph type="title"/>
          </p:nvPr>
        </p:nvSpPr>
        <p:spPr>
          <a:xfrm>
            <a:off x="1604668" y="2592984"/>
            <a:ext cx="8982664" cy="1672031"/>
          </a:xfrm>
          <a:solidFill>
            <a:srgbClr val="E9EBF5"/>
          </a:solidFill>
        </p:spPr>
        <p:txBody>
          <a:bodyPr anchor="ctr"/>
          <a:lstStyle/>
          <a:p>
            <a:pPr algn="ctr"/>
            <a:r>
              <a:rPr lang="en-US" dirty="0">
                <a:latin typeface="Arial" panose="020B0604020202020204" pitchFamily="34" charset="0"/>
                <a:cs typeface="Arial" panose="020B0604020202020204" pitchFamily="34" charset="0"/>
              </a:rPr>
              <a:t>Parking &amp; Amenities</a:t>
            </a:r>
          </a:p>
        </p:txBody>
      </p:sp>
    </p:spTree>
    <p:extLst>
      <p:ext uri="{BB962C8B-B14F-4D97-AF65-F5344CB8AC3E}">
        <p14:creationId xmlns:p14="http://schemas.microsoft.com/office/powerpoint/2010/main" val="23191154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FC4F8E82-CB18-482E-8A5E-54D046C3A800}"/>
              </a:ext>
            </a:extLst>
          </p:cNvPr>
          <p:cNvGraphicFramePr>
            <a:graphicFrameLocks noGrp="1"/>
          </p:cNvGraphicFramePr>
          <p:nvPr>
            <p:ph idx="1"/>
            <p:extLst>
              <p:ext uri="{D42A27DB-BD31-4B8C-83A1-F6EECF244321}">
                <p14:modId xmlns:p14="http://schemas.microsoft.com/office/powerpoint/2010/main" val="1117062659"/>
              </p:ext>
            </p:extLst>
          </p:nvPr>
        </p:nvGraphicFramePr>
        <p:xfrm>
          <a:off x="347316" y="424206"/>
          <a:ext cx="11497368" cy="6033154"/>
        </p:xfrm>
        <a:graphic>
          <a:graphicData uri="http://schemas.openxmlformats.org/drawingml/2006/table">
            <a:tbl>
              <a:tblPr firstRow="1" bandRow="1">
                <a:tableStyleId>{5C22544A-7EE6-4342-B048-85BDC9FD1C3A}</a:tableStyleId>
              </a:tblPr>
              <a:tblGrid>
                <a:gridCol w="1925621">
                  <a:extLst>
                    <a:ext uri="{9D8B030D-6E8A-4147-A177-3AD203B41FA5}">
                      <a16:colId xmlns:a16="http://schemas.microsoft.com/office/drawing/2014/main" val="4045364625"/>
                    </a:ext>
                  </a:extLst>
                </a:gridCol>
                <a:gridCol w="3152503">
                  <a:extLst>
                    <a:ext uri="{9D8B030D-6E8A-4147-A177-3AD203B41FA5}">
                      <a16:colId xmlns:a16="http://schemas.microsoft.com/office/drawing/2014/main" val="1285769475"/>
                    </a:ext>
                  </a:extLst>
                </a:gridCol>
                <a:gridCol w="3217120">
                  <a:extLst>
                    <a:ext uri="{9D8B030D-6E8A-4147-A177-3AD203B41FA5}">
                      <a16:colId xmlns:a16="http://schemas.microsoft.com/office/drawing/2014/main" val="4141380206"/>
                    </a:ext>
                  </a:extLst>
                </a:gridCol>
                <a:gridCol w="3202124">
                  <a:extLst>
                    <a:ext uri="{9D8B030D-6E8A-4147-A177-3AD203B41FA5}">
                      <a16:colId xmlns:a16="http://schemas.microsoft.com/office/drawing/2014/main" val="2361306754"/>
                    </a:ext>
                  </a:extLst>
                </a:gridCol>
              </a:tblGrid>
              <a:tr h="717867">
                <a:tc>
                  <a:txBody>
                    <a:bodyPr/>
                    <a:lstStyle/>
                    <a:p>
                      <a:pPr algn="ctr"/>
                      <a:endParaRPr lang="en-US" sz="1800" b="1" dirty="0">
                        <a:solidFill>
                          <a:schemeClr val="tx1"/>
                        </a:solidFill>
                      </a:endParaRPr>
                    </a:p>
                  </a:txBody>
                  <a:tcPr anchor="ctr">
                    <a:solidFill>
                      <a:schemeClr val="accent1">
                        <a:lumMod val="40000"/>
                        <a:lumOff val="60000"/>
                      </a:schemeClr>
                    </a:solidFill>
                  </a:tcPr>
                </a:tc>
                <a:tc>
                  <a:txBody>
                    <a:bodyPr/>
                    <a:lstStyle/>
                    <a:p>
                      <a:pPr algn="ctr"/>
                      <a:r>
                        <a:rPr lang="en-US" sz="1800" dirty="0">
                          <a:solidFill>
                            <a:schemeClr val="tx1"/>
                          </a:solidFill>
                        </a:rPr>
                        <a:t>Management</a:t>
                      </a:r>
                    </a:p>
                  </a:txBody>
                  <a:tcPr anchor="ctr">
                    <a:solidFill>
                      <a:schemeClr val="accent1">
                        <a:lumMod val="40000"/>
                        <a:lumOff val="60000"/>
                      </a:schemeClr>
                    </a:solidFill>
                  </a:tcPr>
                </a:tc>
                <a:tc>
                  <a:txBody>
                    <a:bodyPr/>
                    <a:lstStyle/>
                    <a:p>
                      <a:pPr algn="ctr"/>
                      <a:r>
                        <a:rPr lang="en-US" sz="1800" dirty="0">
                          <a:solidFill>
                            <a:schemeClr val="tx1"/>
                          </a:solidFill>
                        </a:rPr>
                        <a:t>NTEU</a:t>
                      </a:r>
                    </a:p>
                  </a:txBody>
                  <a:tcPr anchor="ctr">
                    <a:solidFill>
                      <a:schemeClr val="accent1">
                        <a:lumMod val="40000"/>
                        <a:lumOff val="60000"/>
                      </a:schemeClr>
                    </a:solidFill>
                  </a:tcPr>
                </a:tc>
                <a:tc>
                  <a:txBody>
                    <a:bodyPr/>
                    <a:lstStyle/>
                    <a:p>
                      <a:pPr algn="ctr"/>
                      <a:r>
                        <a:rPr lang="en-US" sz="1800" dirty="0">
                          <a:solidFill>
                            <a:schemeClr val="tx1"/>
                          </a:solidFill>
                        </a:rPr>
                        <a:t>Tentative Agreement</a:t>
                      </a:r>
                    </a:p>
                  </a:txBody>
                  <a:tcPr anchor="ctr">
                    <a:solidFill>
                      <a:schemeClr val="accent1">
                        <a:lumMod val="40000"/>
                        <a:lumOff val="60000"/>
                      </a:schemeClr>
                    </a:solidFill>
                  </a:tcPr>
                </a:tc>
                <a:extLst>
                  <a:ext uri="{0D108BD9-81ED-4DB2-BD59-A6C34878D82A}">
                    <a16:rowId xmlns:a16="http://schemas.microsoft.com/office/drawing/2014/main" val="4250835222"/>
                  </a:ext>
                </a:extLst>
              </a:tr>
              <a:tr h="2753703">
                <a:tc>
                  <a:txBody>
                    <a:bodyPr/>
                    <a:lstStyle/>
                    <a:p>
                      <a:pPr algn="ctr"/>
                      <a:r>
                        <a:rPr lang="en-US" sz="1800" b="1" dirty="0">
                          <a:solidFill>
                            <a:schemeClr val="tx1"/>
                          </a:solidFill>
                        </a:rPr>
                        <a:t>Parking</a:t>
                      </a:r>
                    </a:p>
                  </a:txBody>
                  <a:tcPr>
                    <a:solidFill>
                      <a:schemeClr val="accent1">
                        <a:tint val="40000"/>
                        <a:alpha val="74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b="1" dirty="0">
                          <a:solidFill>
                            <a:schemeClr val="tx1"/>
                          </a:solidFill>
                        </a:rPr>
                        <a:t>Office Primary: </a:t>
                      </a:r>
                      <a:r>
                        <a:rPr lang="en-US" sz="1200" b="0" dirty="0">
                          <a:solidFill>
                            <a:schemeClr val="tx1"/>
                          </a:solidFill>
                        </a:rPr>
                        <a:t>may request subsidized parking in the HQ garage for $140/month, space permitting.</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b="1" dirty="0">
                          <a:solidFill>
                            <a:schemeClr val="tx1"/>
                          </a:solidFill>
                        </a:rPr>
                        <a:t>Telework Primary: </a:t>
                      </a:r>
                      <a:r>
                        <a:rPr lang="en-US" sz="1200" b="0" dirty="0">
                          <a:solidFill>
                            <a:schemeClr val="tx1"/>
                          </a:solidFill>
                        </a:rPr>
                        <a:t>may request subsidized parking in the HQ garage for $7/day, space permitting.</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b="1" dirty="0">
                          <a:solidFill>
                            <a:schemeClr val="tx1"/>
                          </a:solidFill>
                        </a:rPr>
                        <a:t>Remote:</a:t>
                      </a:r>
                      <a:r>
                        <a:rPr lang="en-US" sz="1200" b="0" dirty="0">
                          <a:solidFill>
                            <a:schemeClr val="tx1"/>
                          </a:solidFill>
                        </a:rPr>
                        <a:t> not eligible to park in the garage</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sz="1200" b="0" dirty="0">
                        <a:solidFill>
                          <a:schemeClr val="tx1"/>
                        </a:solidFill>
                      </a:endParaRPr>
                    </a:p>
                  </a:txBody>
                  <a:tcPr>
                    <a:solidFill>
                      <a:schemeClr val="accent1">
                        <a:tint val="40000"/>
                        <a:alpha val="74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b="1" dirty="0">
                          <a:solidFill>
                            <a:schemeClr val="tx1"/>
                          </a:solidFill>
                        </a:rPr>
                        <a:t>Office Primary:</a:t>
                      </a:r>
                      <a:r>
                        <a:rPr lang="en-US" sz="1200" b="0" dirty="0">
                          <a:solidFill>
                            <a:schemeClr val="tx1"/>
                          </a:solidFill>
                        </a:rPr>
                        <a:t> may request subsidized parking in the HQ garage for $140/month, space permitting.</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b="1" dirty="0">
                          <a:solidFill>
                            <a:schemeClr val="tx1"/>
                          </a:solidFill>
                        </a:rPr>
                        <a:t>Telework Primary: </a:t>
                      </a:r>
                      <a:r>
                        <a:rPr lang="en-US" sz="1200" b="0" dirty="0">
                          <a:solidFill>
                            <a:schemeClr val="tx1"/>
                          </a:solidFill>
                        </a:rPr>
                        <a:t>may request subsidized parking in the HQ garage for $7/day, space permitting, via an online reservation system. Reservations can be made no more than 1-week in advance.</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b="1" dirty="0">
                          <a:solidFill>
                            <a:schemeClr val="tx1"/>
                          </a:solidFill>
                        </a:rPr>
                        <a:t>Remote:</a:t>
                      </a:r>
                      <a:r>
                        <a:rPr lang="en-US" sz="1200" b="0" dirty="0">
                          <a:solidFill>
                            <a:schemeClr val="tx1"/>
                          </a:solidFill>
                        </a:rPr>
                        <a:t> may request subsidized parking in the HQ garage for $7/day, space permitting, via an online reservation system. Reservations can be made starting at 12 pm Eastern Time the day before the space is needed. </a:t>
                      </a:r>
                      <a:endParaRPr lang="en-US" sz="1200" b="1" dirty="0">
                        <a:solidFill>
                          <a:schemeClr val="tx1"/>
                        </a:solidFill>
                      </a:endParaRPr>
                    </a:p>
                  </a:txBody>
                  <a:tcPr>
                    <a:solidFill>
                      <a:schemeClr val="accent1">
                        <a:tint val="40000"/>
                        <a:alpha val="74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b="1" dirty="0">
                          <a:solidFill>
                            <a:schemeClr val="tx1"/>
                          </a:solidFill>
                        </a:rPr>
                        <a:t>Office Primary:</a:t>
                      </a:r>
                      <a:r>
                        <a:rPr lang="en-US" sz="1200" b="0" dirty="0">
                          <a:solidFill>
                            <a:schemeClr val="tx1"/>
                          </a:solidFill>
                        </a:rPr>
                        <a:t> may request subsidized parking in the HQ garage for $140/month &amp; will be given priority over employees who have not requested monthly parking.</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b="1" dirty="0">
                          <a:solidFill>
                            <a:srgbClr val="0070C0"/>
                          </a:solidFill>
                        </a:rPr>
                        <a:t>All Employees:</a:t>
                      </a:r>
                      <a:r>
                        <a:rPr lang="en-US" sz="1200" b="0" dirty="0">
                          <a:solidFill>
                            <a:srgbClr val="0070C0"/>
                          </a:solidFill>
                        </a:rPr>
                        <a:t> </a:t>
                      </a:r>
                      <a:r>
                        <a:rPr lang="en-US" sz="1200" b="0" dirty="0">
                          <a:solidFill>
                            <a:schemeClr val="tx1"/>
                          </a:solidFill>
                        </a:rPr>
                        <a:t>are eligible to park in the HQ garage at a rate of $7/day, space permitting. Employees must </a:t>
                      </a:r>
                      <a:r>
                        <a:rPr lang="en-US" sz="1200" b="0" dirty="0">
                          <a:solidFill>
                            <a:srgbClr val="0070C0"/>
                          </a:solidFill>
                        </a:rPr>
                        <a:t>reserve and pay for a daily parking spot in advance using the reservation system.</a:t>
                      </a:r>
                      <a:endParaRPr lang="en-US" sz="1200" b="1" dirty="0">
                        <a:solidFill>
                          <a:srgbClr val="0070C0"/>
                        </a:solidFill>
                      </a:endParaRPr>
                    </a:p>
                  </a:txBody>
                  <a:tcPr>
                    <a:solidFill>
                      <a:schemeClr val="accent1">
                        <a:tint val="40000"/>
                        <a:alpha val="74000"/>
                      </a:schemeClr>
                    </a:solidFill>
                  </a:tcPr>
                </a:tc>
                <a:extLst>
                  <a:ext uri="{0D108BD9-81ED-4DB2-BD59-A6C34878D82A}">
                    <a16:rowId xmlns:a16="http://schemas.microsoft.com/office/drawing/2014/main" val="1964220654"/>
                  </a:ext>
                </a:extLst>
              </a:tr>
              <a:tr h="2561584">
                <a:tc>
                  <a:txBody>
                    <a:bodyPr/>
                    <a:lstStyle/>
                    <a:p>
                      <a:pPr algn="ctr"/>
                      <a:r>
                        <a:rPr lang="en-US" sz="1800" b="1" dirty="0">
                          <a:solidFill>
                            <a:schemeClr val="tx1"/>
                          </a:solidFill>
                        </a:rPr>
                        <a:t>Amenities</a:t>
                      </a:r>
                    </a:p>
                  </a:txBody>
                  <a:tcPr/>
                </a:tc>
                <a:tc>
                  <a:txBody>
                    <a:bodyPr/>
                    <a:lstStyle/>
                    <a:p>
                      <a:pPr>
                        <a:spcAft>
                          <a:spcPts val="600"/>
                        </a:spcAft>
                      </a:pPr>
                      <a:r>
                        <a:rPr lang="en-US" sz="1200" b="1" dirty="0">
                          <a:solidFill>
                            <a:schemeClr val="tx1"/>
                          </a:solidFill>
                        </a:rPr>
                        <a:t>Fitness Center: </a:t>
                      </a:r>
                      <a:r>
                        <a:rPr lang="en-US" sz="1200" b="0" dirty="0">
                          <a:solidFill>
                            <a:schemeClr val="tx1"/>
                          </a:solidFill>
                        </a:rPr>
                        <a:t>CFPB will maintain a fitness center at HQ</a:t>
                      </a:r>
                    </a:p>
                    <a:p>
                      <a:pPr>
                        <a:spcAft>
                          <a:spcPts val="600"/>
                        </a:spcAft>
                      </a:pPr>
                      <a:r>
                        <a:rPr lang="en-US" sz="1200" b="1" dirty="0">
                          <a:solidFill>
                            <a:schemeClr val="tx1"/>
                          </a:solidFill>
                        </a:rPr>
                        <a:t>Secure Cabinets: </a:t>
                      </a:r>
                      <a:r>
                        <a:rPr lang="en-US" sz="1200" b="0" dirty="0">
                          <a:solidFill>
                            <a:schemeClr val="tx1"/>
                          </a:solidFill>
                        </a:rPr>
                        <a:t>Anyone assigned to a double office or a workstation will be provided with a file cabinet or similar piece of furniture that can be secured. No provision for secure cabinets for those in single offices.</a:t>
                      </a:r>
                    </a:p>
                    <a:p>
                      <a:pPr>
                        <a:spcAft>
                          <a:spcPts val="600"/>
                        </a:spcAft>
                      </a:pPr>
                      <a:r>
                        <a:rPr lang="en-US" sz="1200" b="1" dirty="0">
                          <a:solidFill>
                            <a:schemeClr val="tx1"/>
                          </a:solidFill>
                        </a:rPr>
                        <a:t>Lockers: </a:t>
                      </a:r>
                      <a:r>
                        <a:rPr lang="en-US" sz="1200" b="0" dirty="0">
                          <a:solidFill>
                            <a:schemeClr val="tx1"/>
                          </a:solidFill>
                        </a:rPr>
                        <a:t>As needed, CFPB will provide a central location with securable lockers at HQ employees using hoteling space. CFPB will determine if securable lockers are needed in the region facilities.</a:t>
                      </a:r>
                    </a:p>
                  </a:txBody>
                  <a:tcPr/>
                </a:tc>
                <a:tc>
                  <a:txBody>
                    <a:bodyPr/>
                    <a:lstStyle/>
                    <a:p>
                      <a:pPr>
                        <a:spcAft>
                          <a:spcPts val="600"/>
                        </a:spcAft>
                      </a:pPr>
                      <a:r>
                        <a:rPr lang="en-US" sz="1200" b="1" dirty="0">
                          <a:solidFill>
                            <a:schemeClr val="tx1"/>
                          </a:solidFill>
                        </a:rPr>
                        <a:t>Fitness Center: </a:t>
                      </a:r>
                      <a:r>
                        <a:rPr lang="en-US" sz="1200" b="0" dirty="0">
                          <a:solidFill>
                            <a:schemeClr val="tx1"/>
                          </a:solidFill>
                        </a:rPr>
                        <a:t>CFPB will maintain a fitness center at HQ</a:t>
                      </a:r>
                    </a:p>
                    <a:p>
                      <a:pPr>
                        <a:spcAft>
                          <a:spcPts val="600"/>
                        </a:spcAft>
                      </a:pPr>
                      <a:r>
                        <a:rPr lang="en-US" sz="1200" b="1" dirty="0">
                          <a:solidFill>
                            <a:schemeClr val="tx1"/>
                          </a:solidFill>
                        </a:rPr>
                        <a:t>Secure Cabinets: </a:t>
                      </a:r>
                      <a:r>
                        <a:rPr lang="en-US" sz="1200" b="0" dirty="0">
                          <a:solidFill>
                            <a:schemeClr val="tx1"/>
                          </a:solidFill>
                        </a:rPr>
                        <a:t>All employees with an assigned office will be provided with a file cabinet or similar piece of furniture that can be secured. </a:t>
                      </a:r>
                    </a:p>
                    <a:p>
                      <a:pPr>
                        <a:spcAft>
                          <a:spcPts val="600"/>
                        </a:spcAft>
                      </a:pPr>
                      <a:r>
                        <a:rPr lang="en-US" sz="1200" b="1" dirty="0">
                          <a:solidFill>
                            <a:schemeClr val="tx1"/>
                          </a:solidFill>
                        </a:rPr>
                        <a:t>Lockers: </a:t>
                      </a:r>
                      <a:r>
                        <a:rPr lang="en-US" sz="1200" b="0" dirty="0">
                          <a:solidFill>
                            <a:schemeClr val="tx1"/>
                          </a:solidFill>
                        </a:rPr>
                        <a:t>CFPB will provide securable lockers at all CFPB offices for telework or remote employees that will be using hoteling space. </a:t>
                      </a:r>
                    </a:p>
                  </a:txBody>
                  <a:tcPr/>
                </a:tc>
                <a:tc>
                  <a:txBody>
                    <a:bodyPr/>
                    <a:lstStyle/>
                    <a:p>
                      <a:pPr>
                        <a:spcAft>
                          <a:spcPts val="600"/>
                        </a:spcAft>
                      </a:pPr>
                      <a:r>
                        <a:rPr lang="en-US" sz="1200" b="1" dirty="0">
                          <a:solidFill>
                            <a:schemeClr val="tx1"/>
                          </a:solidFill>
                        </a:rPr>
                        <a:t>Fitness Center: </a:t>
                      </a:r>
                      <a:r>
                        <a:rPr lang="en-US" sz="1200" b="0" dirty="0">
                          <a:solidFill>
                            <a:schemeClr val="tx1"/>
                          </a:solidFill>
                        </a:rPr>
                        <a:t>CFPB will maintain a fitness center at HQ</a:t>
                      </a:r>
                    </a:p>
                    <a:p>
                      <a:pPr>
                        <a:spcAft>
                          <a:spcPts val="600"/>
                        </a:spcAft>
                      </a:pPr>
                      <a:r>
                        <a:rPr lang="en-US" sz="1200" b="1" dirty="0">
                          <a:solidFill>
                            <a:schemeClr val="tx1"/>
                          </a:solidFill>
                        </a:rPr>
                        <a:t>Secure Cabinets: </a:t>
                      </a:r>
                      <a:r>
                        <a:rPr lang="en-US" sz="1200" b="1" dirty="0">
                          <a:solidFill>
                            <a:srgbClr val="0070C0"/>
                          </a:solidFill>
                        </a:rPr>
                        <a:t>Anyone assigned to a single office, double office, or a workstation </a:t>
                      </a:r>
                      <a:r>
                        <a:rPr lang="en-US" sz="1200" b="0" dirty="0">
                          <a:solidFill>
                            <a:schemeClr val="tx1"/>
                          </a:solidFill>
                        </a:rPr>
                        <a:t>will be provided with a file cabinet or similar piece of furniture that can be secured. </a:t>
                      </a:r>
                    </a:p>
                    <a:p>
                      <a:pPr>
                        <a:spcAft>
                          <a:spcPts val="600"/>
                        </a:spcAft>
                      </a:pPr>
                      <a:r>
                        <a:rPr lang="en-US" sz="1200" b="1" dirty="0">
                          <a:solidFill>
                            <a:schemeClr val="tx1"/>
                          </a:solidFill>
                        </a:rPr>
                        <a:t>Lockers: </a:t>
                      </a:r>
                      <a:r>
                        <a:rPr lang="en-US" sz="1200" b="0" dirty="0">
                          <a:solidFill>
                            <a:schemeClr val="tx1"/>
                          </a:solidFill>
                        </a:rPr>
                        <a:t>As needed, CFPB will provide a central location with securable lockers at HQ </a:t>
                      </a:r>
                      <a:r>
                        <a:rPr lang="en-US" sz="1200" b="1" dirty="0">
                          <a:solidFill>
                            <a:srgbClr val="0070C0"/>
                          </a:solidFill>
                        </a:rPr>
                        <a:t>and all regional offices</a:t>
                      </a:r>
                      <a:r>
                        <a:rPr lang="en-US" sz="1200" b="0" dirty="0">
                          <a:solidFill>
                            <a:schemeClr val="tx1"/>
                          </a:solidFill>
                        </a:rPr>
                        <a:t> for employees who have reserved hoteling space.</a:t>
                      </a:r>
                    </a:p>
                  </a:txBody>
                  <a:tcPr/>
                </a:tc>
                <a:extLst>
                  <a:ext uri="{0D108BD9-81ED-4DB2-BD59-A6C34878D82A}">
                    <a16:rowId xmlns:a16="http://schemas.microsoft.com/office/drawing/2014/main" val="499017037"/>
                  </a:ext>
                </a:extLst>
              </a:tr>
            </a:tbl>
          </a:graphicData>
        </a:graphic>
      </p:graphicFrame>
      <p:sp>
        <p:nvSpPr>
          <p:cNvPr id="6" name="TextBox 5">
            <a:extLst>
              <a:ext uri="{FF2B5EF4-FFF2-40B4-BE49-F238E27FC236}">
                <a16:creationId xmlns:a16="http://schemas.microsoft.com/office/drawing/2014/main" id="{4A19133D-95E8-4AB7-9C31-C70402A7D8B0}"/>
              </a:ext>
            </a:extLst>
          </p:cNvPr>
          <p:cNvSpPr txBox="1"/>
          <p:nvPr/>
        </p:nvSpPr>
        <p:spPr>
          <a:xfrm>
            <a:off x="9954705" y="6461760"/>
            <a:ext cx="1889979" cy="338554"/>
          </a:xfrm>
          <a:prstGeom prst="rect">
            <a:avLst/>
          </a:prstGeom>
          <a:noFill/>
        </p:spPr>
        <p:txBody>
          <a:bodyPr wrap="square" rtlCol="0">
            <a:spAutoFit/>
          </a:bodyPr>
          <a:lstStyle/>
          <a:p>
            <a:r>
              <a:rPr lang="en-US" sz="1600" dirty="0"/>
              <a:t>Parking &amp; Amenities</a:t>
            </a:r>
          </a:p>
        </p:txBody>
      </p:sp>
    </p:spTree>
    <p:extLst>
      <p:ext uri="{BB962C8B-B14F-4D97-AF65-F5344CB8AC3E}">
        <p14:creationId xmlns:p14="http://schemas.microsoft.com/office/powerpoint/2010/main" val="5544518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1AE2D-590E-4296-8E13-A5281FEBC63F}"/>
              </a:ext>
            </a:extLst>
          </p:cNvPr>
          <p:cNvSpPr>
            <a:spLocks noGrp="1"/>
          </p:cNvSpPr>
          <p:nvPr>
            <p:ph type="title"/>
          </p:nvPr>
        </p:nvSpPr>
        <p:spPr>
          <a:xfrm>
            <a:off x="1604668" y="2592984"/>
            <a:ext cx="8982664" cy="1672031"/>
          </a:xfrm>
          <a:solidFill>
            <a:srgbClr val="E9EBF5"/>
          </a:solidFill>
        </p:spPr>
        <p:txBody>
          <a:bodyPr anchor="ctr">
            <a:normAutofit fontScale="90000"/>
          </a:bodyPr>
          <a:lstStyle/>
          <a:p>
            <a:pPr algn="ctr"/>
            <a:r>
              <a:rPr lang="en-US" dirty="0">
                <a:latin typeface="Arial" panose="020B0604020202020204" pitchFamily="34" charset="0"/>
                <a:cs typeface="Arial" panose="020B0604020202020204" pitchFamily="34" charset="0"/>
              </a:rPr>
              <a:t>Employee Initiated Change in Duty Station</a:t>
            </a:r>
          </a:p>
        </p:txBody>
      </p:sp>
    </p:spTree>
    <p:extLst>
      <p:ext uri="{BB962C8B-B14F-4D97-AF65-F5344CB8AC3E}">
        <p14:creationId xmlns:p14="http://schemas.microsoft.com/office/powerpoint/2010/main" val="20842994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89C62-ACE6-42CC-A5F5-BECAEB418225}"/>
              </a:ext>
            </a:extLst>
          </p:cNvPr>
          <p:cNvSpPr>
            <a:spLocks noGrp="1"/>
          </p:cNvSpPr>
          <p:nvPr>
            <p:ph type="title"/>
          </p:nvPr>
        </p:nvSpPr>
        <p:spPr>
          <a:xfrm>
            <a:off x="587313" y="167277"/>
            <a:ext cx="11103430" cy="687708"/>
          </a:xfrm>
        </p:spPr>
        <p:txBody>
          <a:bodyPr>
            <a:noAutofit/>
          </a:bodyPr>
          <a:lstStyle/>
          <a:p>
            <a:pPr algn="ctr"/>
            <a:r>
              <a:rPr lang="en-US" sz="2800" dirty="0">
                <a:solidFill>
                  <a:srgbClr val="0070C0"/>
                </a:solidFill>
                <a:latin typeface="Arial Black" panose="020B0A04020102020204" pitchFamily="34" charset="0"/>
              </a:rPr>
              <a:t>Employees NOT in a Remote-Eligible Position</a:t>
            </a:r>
          </a:p>
        </p:txBody>
      </p:sp>
      <p:graphicFrame>
        <p:nvGraphicFramePr>
          <p:cNvPr id="7" name="Table 7">
            <a:extLst>
              <a:ext uri="{FF2B5EF4-FFF2-40B4-BE49-F238E27FC236}">
                <a16:creationId xmlns:a16="http://schemas.microsoft.com/office/drawing/2014/main" id="{FC4F8E82-CB18-482E-8A5E-54D046C3A800}"/>
              </a:ext>
            </a:extLst>
          </p:cNvPr>
          <p:cNvGraphicFramePr>
            <a:graphicFrameLocks noGrp="1"/>
          </p:cNvGraphicFramePr>
          <p:nvPr>
            <p:ph idx="1"/>
            <p:extLst>
              <p:ext uri="{D42A27DB-BD31-4B8C-83A1-F6EECF244321}">
                <p14:modId xmlns:p14="http://schemas.microsoft.com/office/powerpoint/2010/main" val="2450315333"/>
              </p:ext>
            </p:extLst>
          </p:nvPr>
        </p:nvGraphicFramePr>
        <p:xfrm>
          <a:off x="347315" y="754145"/>
          <a:ext cx="11583426" cy="5731496"/>
        </p:xfrm>
        <a:graphic>
          <a:graphicData uri="http://schemas.openxmlformats.org/drawingml/2006/table">
            <a:tbl>
              <a:tblPr firstRow="1" bandRow="1">
                <a:tableStyleId>{5C22544A-7EE6-4342-B048-85BDC9FD1C3A}</a:tableStyleId>
              </a:tblPr>
              <a:tblGrid>
                <a:gridCol w="1855954">
                  <a:extLst>
                    <a:ext uri="{9D8B030D-6E8A-4147-A177-3AD203B41FA5}">
                      <a16:colId xmlns:a16="http://schemas.microsoft.com/office/drawing/2014/main" val="4045364625"/>
                    </a:ext>
                  </a:extLst>
                </a:gridCol>
                <a:gridCol w="3028607">
                  <a:extLst>
                    <a:ext uri="{9D8B030D-6E8A-4147-A177-3AD203B41FA5}">
                      <a16:colId xmlns:a16="http://schemas.microsoft.com/office/drawing/2014/main" val="1285769475"/>
                    </a:ext>
                  </a:extLst>
                </a:gridCol>
                <a:gridCol w="3167406">
                  <a:extLst>
                    <a:ext uri="{9D8B030D-6E8A-4147-A177-3AD203B41FA5}">
                      <a16:colId xmlns:a16="http://schemas.microsoft.com/office/drawing/2014/main" val="4141380206"/>
                    </a:ext>
                  </a:extLst>
                </a:gridCol>
                <a:gridCol w="3531459">
                  <a:extLst>
                    <a:ext uri="{9D8B030D-6E8A-4147-A177-3AD203B41FA5}">
                      <a16:colId xmlns:a16="http://schemas.microsoft.com/office/drawing/2014/main" val="2361306754"/>
                    </a:ext>
                  </a:extLst>
                </a:gridCol>
              </a:tblGrid>
              <a:tr h="675871">
                <a:tc>
                  <a:txBody>
                    <a:bodyPr/>
                    <a:lstStyle/>
                    <a:p>
                      <a:pPr algn="ctr"/>
                      <a:endParaRPr lang="en-US" sz="1800" b="1" dirty="0">
                        <a:solidFill>
                          <a:schemeClr val="tx1"/>
                        </a:solidFill>
                      </a:endParaRPr>
                    </a:p>
                  </a:txBody>
                  <a:tcPr anchor="ctr">
                    <a:solidFill>
                      <a:schemeClr val="accent1">
                        <a:lumMod val="40000"/>
                        <a:lumOff val="60000"/>
                      </a:schemeClr>
                    </a:solidFill>
                  </a:tcPr>
                </a:tc>
                <a:tc>
                  <a:txBody>
                    <a:bodyPr/>
                    <a:lstStyle/>
                    <a:p>
                      <a:pPr algn="ctr"/>
                      <a:r>
                        <a:rPr lang="en-US" sz="1800" dirty="0">
                          <a:solidFill>
                            <a:schemeClr val="tx1"/>
                          </a:solidFill>
                        </a:rPr>
                        <a:t>Management</a:t>
                      </a:r>
                    </a:p>
                  </a:txBody>
                  <a:tcPr anchor="ctr">
                    <a:solidFill>
                      <a:schemeClr val="accent1">
                        <a:lumMod val="40000"/>
                        <a:lumOff val="60000"/>
                      </a:schemeClr>
                    </a:solidFill>
                  </a:tcPr>
                </a:tc>
                <a:tc>
                  <a:txBody>
                    <a:bodyPr/>
                    <a:lstStyle/>
                    <a:p>
                      <a:pPr algn="ctr"/>
                      <a:r>
                        <a:rPr lang="en-US" sz="1800" dirty="0">
                          <a:solidFill>
                            <a:schemeClr val="tx1"/>
                          </a:solidFill>
                        </a:rPr>
                        <a:t>NTEU</a:t>
                      </a:r>
                    </a:p>
                  </a:txBody>
                  <a:tcPr anchor="ctr">
                    <a:solidFill>
                      <a:schemeClr val="accent1">
                        <a:lumMod val="40000"/>
                        <a:lumOff val="60000"/>
                      </a:schemeClr>
                    </a:solidFill>
                  </a:tcPr>
                </a:tc>
                <a:tc>
                  <a:txBody>
                    <a:bodyPr/>
                    <a:lstStyle/>
                    <a:p>
                      <a:pPr algn="ctr"/>
                      <a:r>
                        <a:rPr lang="en-US" sz="1800" dirty="0">
                          <a:solidFill>
                            <a:schemeClr val="tx1"/>
                          </a:solidFill>
                        </a:rPr>
                        <a:t>Tentative Agreement</a:t>
                      </a:r>
                    </a:p>
                  </a:txBody>
                  <a:tcPr anchor="ctr">
                    <a:solidFill>
                      <a:schemeClr val="accent1">
                        <a:lumMod val="40000"/>
                        <a:lumOff val="60000"/>
                      </a:schemeClr>
                    </a:solidFill>
                  </a:tcPr>
                </a:tc>
                <a:extLst>
                  <a:ext uri="{0D108BD9-81ED-4DB2-BD59-A6C34878D82A}">
                    <a16:rowId xmlns:a16="http://schemas.microsoft.com/office/drawing/2014/main" val="4250835222"/>
                  </a:ext>
                </a:extLst>
              </a:tr>
              <a:tr h="1400019">
                <a:tc>
                  <a:txBody>
                    <a:bodyPr/>
                    <a:lstStyle/>
                    <a:p>
                      <a:pPr algn="ctr"/>
                      <a:r>
                        <a:rPr lang="en-US" sz="1800" b="1" dirty="0">
                          <a:solidFill>
                            <a:schemeClr val="tx1"/>
                          </a:solidFill>
                        </a:rPr>
                        <a:t>Process</a:t>
                      </a:r>
                    </a:p>
                  </a:txBody>
                  <a:tcPr>
                    <a:solidFill>
                      <a:schemeClr val="accent1">
                        <a:tint val="40000"/>
                        <a:alpha val="74000"/>
                      </a:schemeClr>
                    </a:solidFill>
                  </a:tcPr>
                </a:tc>
                <a:tc>
                  <a:txBody>
                    <a:bodyPr/>
                    <a:lstStyle/>
                    <a:p>
                      <a:pPr marL="228600" marR="0" lvl="0" indent="-228600" algn="l" defTabSz="914400" rtl="0" eaLnBrk="1" fontAlgn="auto" latinLnBrk="0" hangingPunct="1">
                        <a:lnSpc>
                          <a:spcPct val="100000"/>
                        </a:lnSpc>
                        <a:spcBef>
                          <a:spcPts val="0"/>
                        </a:spcBef>
                        <a:spcAft>
                          <a:spcPts val="300"/>
                        </a:spcAft>
                        <a:buClrTx/>
                        <a:buSzTx/>
                        <a:buFont typeface="+mj-lt"/>
                        <a:buAutoNum type="arabicPeriod"/>
                        <a:tabLst/>
                        <a:defRPr/>
                      </a:pPr>
                      <a:r>
                        <a:rPr lang="en-US" sz="1050" b="0" dirty="0">
                          <a:solidFill>
                            <a:schemeClr val="tx1"/>
                          </a:solidFill>
                        </a:rPr>
                        <a:t>Employee submits request to supervisor</a:t>
                      </a:r>
                    </a:p>
                    <a:p>
                      <a:pPr marL="228600" marR="0" lvl="0" indent="-228600" algn="l" defTabSz="914400" rtl="0" eaLnBrk="1" fontAlgn="auto" latinLnBrk="0" hangingPunct="1">
                        <a:lnSpc>
                          <a:spcPct val="100000"/>
                        </a:lnSpc>
                        <a:spcBef>
                          <a:spcPts val="0"/>
                        </a:spcBef>
                        <a:spcAft>
                          <a:spcPts val="300"/>
                        </a:spcAft>
                        <a:buClrTx/>
                        <a:buSzTx/>
                        <a:buFont typeface="+mj-lt"/>
                        <a:buAutoNum type="arabicPeriod"/>
                        <a:tabLst/>
                        <a:defRPr/>
                      </a:pPr>
                      <a:r>
                        <a:rPr lang="en-US" sz="1050" b="0" dirty="0">
                          <a:solidFill>
                            <a:schemeClr val="tx1"/>
                          </a:solidFill>
                        </a:rPr>
                        <a:t>Supervisor reviews</a:t>
                      </a:r>
                    </a:p>
                    <a:p>
                      <a:pPr marL="228600" marR="0" lvl="0" indent="-228600" algn="l" defTabSz="914400" rtl="0" eaLnBrk="1" fontAlgn="auto" latinLnBrk="0" hangingPunct="1">
                        <a:lnSpc>
                          <a:spcPct val="100000"/>
                        </a:lnSpc>
                        <a:spcBef>
                          <a:spcPts val="0"/>
                        </a:spcBef>
                        <a:spcAft>
                          <a:spcPts val="300"/>
                        </a:spcAft>
                        <a:buClrTx/>
                        <a:buSzTx/>
                        <a:buFont typeface="+mj-lt"/>
                        <a:buAutoNum type="arabicPeriod"/>
                        <a:tabLst/>
                        <a:defRPr/>
                      </a:pPr>
                      <a:r>
                        <a:rPr lang="en-US" sz="1050" b="0" dirty="0">
                          <a:solidFill>
                            <a:schemeClr val="tx1"/>
                          </a:solidFill>
                        </a:rPr>
                        <a:t>If supervisor approves, employee must sign a “Remote Work Agreement”</a:t>
                      </a:r>
                    </a:p>
                    <a:p>
                      <a:pPr marL="228600" marR="0" lvl="0" indent="-228600" algn="l" defTabSz="914400" rtl="0" eaLnBrk="1" fontAlgn="auto" latinLnBrk="0" hangingPunct="1">
                        <a:lnSpc>
                          <a:spcPct val="100000"/>
                        </a:lnSpc>
                        <a:spcBef>
                          <a:spcPts val="0"/>
                        </a:spcBef>
                        <a:spcAft>
                          <a:spcPts val="300"/>
                        </a:spcAft>
                        <a:buClrTx/>
                        <a:buSzTx/>
                        <a:buFont typeface="+mj-lt"/>
                        <a:buAutoNum type="arabicPeriod"/>
                        <a:tabLst/>
                        <a:defRPr/>
                      </a:pPr>
                      <a:r>
                        <a:rPr lang="en-US" sz="1050" b="0" dirty="0">
                          <a:solidFill>
                            <a:schemeClr val="tx1"/>
                          </a:solidFill>
                        </a:rPr>
                        <a:t>Management will process the personnel action within 30 days of executing the Remote Work Agreement</a:t>
                      </a:r>
                    </a:p>
                  </a:txBody>
                  <a:tcPr>
                    <a:solidFill>
                      <a:schemeClr val="accent1">
                        <a:tint val="40000"/>
                        <a:alpha val="74000"/>
                      </a:schemeClr>
                    </a:solidFill>
                  </a:tcPr>
                </a:tc>
                <a:tc>
                  <a:txBody>
                    <a:bodyPr/>
                    <a:lstStyle/>
                    <a:p>
                      <a:pPr marL="228600" marR="0" lvl="0" indent="-228600" algn="l" defTabSz="914400" rtl="0" eaLnBrk="1" fontAlgn="auto" latinLnBrk="0" hangingPunct="1">
                        <a:lnSpc>
                          <a:spcPct val="100000"/>
                        </a:lnSpc>
                        <a:spcBef>
                          <a:spcPts val="0"/>
                        </a:spcBef>
                        <a:spcAft>
                          <a:spcPts val="300"/>
                        </a:spcAft>
                        <a:buClrTx/>
                        <a:buSzTx/>
                        <a:buFont typeface="+mj-lt"/>
                        <a:buAutoNum type="arabicPeriod"/>
                        <a:tabLst/>
                        <a:defRPr/>
                      </a:pPr>
                      <a:r>
                        <a:rPr lang="en-US" sz="1050" b="0" dirty="0">
                          <a:solidFill>
                            <a:schemeClr val="tx1"/>
                          </a:solidFill>
                        </a:rPr>
                        <a:t>Employee submits request to supervisor</a:t>
                      </a:r>
                    </a:p>
                    <a:p>
                      <a:pPr marL="228600" marR="0" lvl="0" indent="-228600" algn="l" defTabSz="914400" rtl="0" eaLnBrk="1" fontAlgn="auto" latinLnBrk="0" hangingPunct="1">
                        <a:lnSpc>
                          <a:spcPct val="100000"/>
                        </a:lnSpc>
                        <a:spcBef>
                          <a:spcPts val="0"/>
                        </a:spcBef>
                        <a:spcAft>
                          <a:spcPts val="300"/>
                        </a:spcAft>
                        <a:buClrTx/>
                        <a:buSzTx/>
                        <a:buFont typeface="+mj-lt"/>
                        <a:buAutoNum type="arabicPeriod"/>
                        <a:tabLst/>
                        <a:defRPr/>
                      </a:pPr>
                      <a:r>
                        <a:rPr lang="en-US" sz="1050" b="0" dirty="0">
                          <a:solidFill>
                            <a:schemeClr val="tx1"/>
                          </a:solidFill>
                        </a:rPr>
                        <a:t>Within 10 days supervisor will provide a written decision to employee &amp; OHC</a:t>
                      </a:r>
                    </a:p>
                    <a:p>
                      <a:pPr marL="228600" marR="0" lvl="0" indent="-228600" algn="l" defTabSz="914400" rtl="0" eaLnBrk="1" fontAlgn="auto" latinLnBrk="0" hangingPunct="1">
                        <a:lnSpc>
                          <a:spcPct val="100000"/>
                        </a:lnSpc>
                        <a:spcBef>
                          <a:spcPts val="0"/>
                        </a:spcBef>
                        <a:spcAft>
                          <a:spcPts val="300"/>
                        </a:spcAft>
                        <a:buClrTx/>
                        <a:buSzTx/>
                        <a:buFont typeface="+mj-lt"/>
                        <a:buAutoNum type="arabicPeriod"/>
                        <a:tabLst/>
                        <a:defRPr/>
                      </a:pPr>
                      <a:r>
                        <a:rPr lang="en-US" sz="1050" b="0" dirty="0">
                          <a:solidFill>
                            <a:schemeClr val="tx1"/>
                          </a:solidFill>
                        </a:rPr>
                        <a:t>OHC processes the request no later than the start of the 2nd pay period after receiving supervisor’s approval</a:t>
                      </a:r>
                    </a:p>
                  </a:txBody>
                  <a:tcPr>
                    <a:solidFill>
                      <a:schemeClr val="accent1">
                        <a:tint val="40000"/>
                        <a:alpha val="74000"/>
                      </a:schemeClr>
                    </a:solidFill>
                  </a:tcPr>
                </a:tc>
                <a:tc>
                  <a:txBody>
                    <a:bodyPr/>
                    <a:lstStyle/>
                    <a:p>
                      <a:pPr marL="228600" marR="0" lvl="0" indent="-228600" algn="l" defTabSz="914400" rtl="0" eaLnBrk="1" fontAlgn="auto" latinLnBrk="0" hangingPunct="1">
                        <a:lnSpc>
                          <a:spcPct val="100000"/>
                        </a:lnSpc>
                        <a:spcBef>
                          <a:spcPts val="0"/>
                        </a:spcBef>
                        <a:spcAft>
                          <a:spcPts val="300"/>
                        </a:spcAft>
                        <a:buClrTx/>
                        <a:buSzTx/>
                        <a:buFont typeface="+mj-lt"/>
                        <a:buAutoNum type="arabicPeriod"/>
                        <a:tabLst/>
                        <a:defRPr/>
                      </a:pPr>
                      <a:r>
                        <a:rPr lang="en-US" sz="1050" b="0" dirty="0">
                          <a:solidFill>
                            <a:schemeClr val="tx1"/>
                          </a:solidFill>
                        </a:rPr>
                        <a:t>Employee submits a request for a remote work location to their supervisor</a:t>
                      </a:r>
                    </a:p>
                    <a:p>
                      <a:pPr marL="228600" marR="0" lvl="0" indent="-228600" algn="l" defTabSz="914400" rtl="0" eaLnBrk="1" fontAlgn="auto" latinLnBrk="0" hangingPunct="1">
                        <a:lnSpc>
                          <a:spcPct val="100000"/>
                        </a:lnSpc>
                        <a:spcBef>
                          <a:spcPts val="0"/>
                        </a:spcBef>
                        <a:spcAft>
                          <a:spcPts val="300"/>
                        </a:spcAft>
                        <a:buClrTx/>
                        <a:buSzTx/>
                        <a:buFont typeface="+mj-lt"/>
                        <a:buAutoNum type="arabicPeriod"/>
                        <a:tabLst/>
                        <a:defRPr/>
                      </a:pPr>
                      <a:r>
                        <a:rPr lang="en-US" sz="1050" b="0" dirty="0">
                          <a:solidFill>
                            <a:schemeClr val="tx1"/>
                          </a:solidFill>
                        </a:rPr>
                        <a:t>Supervisor will review and approve or deny </a:t>
                      </a:r>
                      <a:r>
                        <a:rPr lang="en-US" sz="1050" b="1" dirty="0">
                          <a:solidFill>
                            <a:srgbClr val="0070C0"/>
                          </a:solidFill>
                        </a:rPr>
                        <a:t>based on the eligibility criteria</a:t>
                      </a:r>
                    </a:p>
                    <a:p>
                      <a:pPr marL="228600" marR="0" lvl="0" indent="-228600" algn="l" defTabSz="914400" rtl="0" eaLnBrk="1" fontAlgn="auto" latinLnBrk="0" hangingPunct="1">
                        <a:lnSpc>
                          <a:spcPct val="100000"/>
                        </a:lnSpc>
                        <a:spcBef>
                          <a:spcPts val="0"/>
                        </a:spcBef>
                        <a:spcAft>
                          <a:spcPts val="300"/>
                        </a:spcAft>
                        <a:buClrTx/>
                        <a:buSzTx/>
                        <a:buFont typeface="+mj-lt"/>
                        <a:buAutoNum type="arabicPeriod"/>
                        <a:tabLst/>
                        <a:defRPr/>
                      </a:pPr>
                      <a:r>
                        <a:rPr lang="en-US" sz="1050" b="0" dirty="0">
                          <a:solidFill>
                            <a:schemeClr val="tx1"/>
                          </a:solidFill>
                        </a:rPr>
                        <a:t>If approved, employee signs a Remote Work Agreement &amp; OHC changes duty station within 30 days</a:t>
                      </a:r>
                    </a:p>
                  </a:txBody>
                  <a:tcPr>
                    <a:solidFill>
                      <a:schemeClr val="accent1">
                        <a:tint val="40000"/>
                        <a:alpha val="74000"/>
                      </a:schemeClr>
                    </a:solidFill>
                  </a:tcPr>
                </a:tc>
                <a:extLst>
                  <a:ext uri="{0D108BD9-81ED-4DB2-BD59-A6C34878D82A}">
                    <a16:rowId xmlns:a16="http://schemas.microsoft.com/office/drawing/2014/main" val="1964220654"/>
                  </a:ext>
                </a:extLst>
              </a:tr>
              <a:tr h="3655606">
                <a:tc>
                  <a:txBody>
                    <a:bodyPr/>
                    <a:lstStyle/>
                    <a:p>
                      <a:pPr algn="ctr"/>
                      <a:r>
                        <a:rPr lang="en-US" sz="1800" b="1" dirty="0">
                          <a:solidFill>
                            <a:schemeClr val="tx1"/>
                          </a:solidFill>
                        </a:rPr>
                        <a:t>Eligibility Criteria</a:t>
                      </a:r>
                    </a:p>
                  </a:txBody>
                  <a:tcPr/>
                </a:tc>
                <a:tc>
                  <a:txBody>
                    <a:bodyPr/>
                    <a:lstStyle/>
                    <a:p>
                      <a:pPr>
                        <a:spcAft>
                          <a:spcPts val="600"/>
                        </a:spcAft>
                      </a:pPr>
                      <a:r>
                        <a:rPr lang="en-US" sz="1050" b="0" dirty="0">
                          <a:solidFill>
                            <a:schemeClr val="tx1"/>
                          </a:solidFill>
                        </a:rPr>
                        <a:t>When management must determine a permanent change in duty station is necessary:</a:t>
                      </a:r>
                    </a:p>
                    <a:p>
                      <a:pPr marL="171450" indent="-171450">
                        <a:spcAft>
                          <a:spcPts val="600"/>
                        </a:spcAft>
                        <a:buFont typeface="Arial" panose="020B0604020202020204" pitchFamily="34" charset="0"/>
                        <a:buChar char="•"/>
                      </a:pPr>
                      <a:r>
                        <a:rPr lang="en-US" sz="1050" b="0" dirty="0">
                          <a:solidFill>
                            <a:schemeClr val="tx1"/>
                          </a:solidFill>
                        </a:rPr>
                        <a:t>to retain an employee who may otherwise leave the Bureau, when the loss of the employee would result in a significant adverse impact on carrying out the mission of the organization; or</a:t>
                      </a:r>
                    </a:p>
                    <a:p>
                      <a:pPr marL="171450" indent="-171450">
                        <a:spcAft>
                          <a:spcPts val="600"/>
                        </a:spcAft>
                        <a:buFont typeface="Arial" panose="020B0604020202020204" pitchFamily="34" charset="0"/>
                        <a:buChar char="•"/>
                      </a:pPr>
                      <a:r>
                        <a:rPr lang="en-US" sz="1050" b="0" dirty="0">
                          <a:solidFill>
                            <a:schemeClr val="tx1"/>
                          </a:solidFill>
                        </a:rPr>
                        <a:t>to temporarily address a unique or personal circumstance of an employee on a temporary basis if determined by management that the request will not impede mission performance (but only for up to 2 years).</a:t>
                      </a:r>
                    </a:p>
                  </a:txBody>
                  <a:tcPr/>
                </a:tc>
                <a:tc>
                  <a:txBody>
                    <a:bodyPr/>
                    <a:lstStyle/>
                    <a:p>
                      <a:pPr marL="171450" indent="-171450">
                        <a:spcAft>
                          <a:spcPts val="600"/>
                        </a:spcAft>
                        <a:buFont typeface="Arial" panose="020B0604020202020204" pitchFamily="34" charset="0"/>
                        <a:buChar char="•"/>
                      </a:pPr>
                      <a:r>
                        <a:rPr lang="en-US" sz="1050" b="0" dirty="0">
                          <a:solidFill>
                            <a:schemeClr val="tx1"/>
                          </a:solidFill>
                        </a:rPr>
                        <a:t>Employee is currently performing at the a “Accomplished Performer (3)”passing performance level.</a:t>
                      </a:r>
                    </a:p>
                    <a:p>
                      <a:pPr marL="171450" indent="-171450">
                        <a:spcAft>
                          <a:spcPts val="600"/>
                        </a:spcAft>
                        <a:buFont typeface="Arial" panose="020B0604020202020204" pitchFamily="34" charset="0"/>
                        <a:buChar char="•"/>
                      </a:pPr>
                      <a:r>
                        <a:rPr lang="en-US" sz="1050" b="0" dirty="0">
                          <a:solidFill>
                            <a:schemeClr val="tx1"/>
                          </a:solidFill>
                        </a:rPr>
                        <a:t>Employee has worked at the Bureau for at least 1 year of current consecutive service and 1 full performance cycle.</a:t>
                      </a:r>
                    </a:p>
                    <a:p>
                      <a:pPr marL="171450" indent="-171450">
                        <a:spcAft>
                          <a:spcPts val="600"/>
                        </a:spcAft>
                        <a:buFont typeface="Arial" panose="020B0604020202020204" pitchFamily="34" charset="0"/>
                        <a:buChar char="•"/>
                      </a:pPr>
                      <a:r>
                        <a:rPr lang="en-US" sz="1050" b="0" dirty="0">
                          <a:solidFill>
                            <a:schemeClr val="tx1"/>
                          </a:solidFill>
                        </a:rPr>
                        <a:t>Proposed location must satisfies home work-site requirements.</a:t>
                      </a:r>
                    </a:p>
                    <a:p>
                      <a:pPr>
                        <a:spcAft>
                          <a:spcPts val="600"/>
                        </a:spcAft>
                      </a:pPr>
                      <a:r>
                        <a:rPr lang="en-US" sz="1050" b="0" i="1" dirty="0">
                          <a:solidFill>
                            <a:schemeClr val="tx1"/>
                          </a:solidFill>
                        </a:rPr>
                        <a:t>The provisions of this Article apply to all employees, regardless of job title or duty station (no frequent traveler exception)</a:t>
                      </a:r>
                      <a:r>
                        <a:rPr lang="en-US" sz="1050" b="0" dirty="0">
                          <a:solidFill>
                            <a:schemeClr val="tx1"/>
                          </a:solidFill>
                        </a:rPr>
                        <a:t>.</a:t>
                      </a:r>
                    </a:p>
                    <a:p>
                      <a:pPr>
                        <a:spcAft>
                          <a:spcPts val="600"/>
                        </a:spcAft>
                      </a:pPr>
                      <a:endParaRPr lang="en-US" sz="1050" b="0" dirty="0">
                        <a:solidFill>
                          <a:schemeClr val="tx1"/>
                        </a:solidFill>
                      </a:endParaRPr>
                    </a:p>
                  </a:txBody>
                  <a:tcPr/>
                </a:tc>
                <a:tc>
                  <a:txBody>
                    <a:bodyPr/>
                    <a:lstStyle/>
                    <a:p>
                      <a:pPr>
                        <a:spcAft>
                          <a:spcPts val="300"/>
                        </a:spcAft>
                      </a:pPr>
                      <a:r>
                        <a:rPr lang="en-US" sz="1050" b="1" dirty="0">
                          <a:solidFill>
                            <a:schemeClr val="tx1"/>
                          </a:solidFill>
                        </a:rPr>
                        <a:t>For a Temporary (1-2 years) change to address a personal situation:</a:t>
                      </a:r>
                      <a:endParaRPr lang="en-US" sz="1050" b="0" dirty="0">
                        <a:solidFill>
                          <a:schemeClr val="tx1"/>
                        </a:solidFill>
                      </a:endParaRPr>
                    </a:p>
                    <a:p>
                      <a:pPr marL="171450" indent="-171450">
                        <a:spcAft>
                          <a:spcPts val="300"/>
                        </a:spcAft>
                        <a:buFont typeface="Arial" panose="020B0604020202020204" pitchFamily="34" charset="0"/>
                        <a:buChar char="•"/>
                      </a:pPr>
                      <a:r>
                        <a:rPr lang="en-US" sz="1050" b="1" dirty="0">
                          <a:solidFill>
                            <a:srgbClr val="0070C0"/>
                          </a:solidFill>
                        </a:rPr>
                        <a:t>Current CFPB Telework Program does not meet the employee’s needs</a:t>
                      </a:r>
                    </a:p>
                    <a:p>
                      <a:pPr marL="171450" indent="-171450">
                        <a:spcAft>
                          <a:spcPts val="300"/>
                        </a:spcAft>
                        <a:buFont typeface="Arial" panose="020B0604020202020204" pitchFamily="34" charset="0"/>
                        <a:buChar char="•"/>
                      </a:pPr>
                      <a:r>
                        <a:rPr lang="en-US" sz="1050" b="1" dirty="0">
                          <a:solidFill>
                            <a:srgbClr val="0070C0"/>
                          </a:solidFill>
                        </a:rPr>
                        <a:t>Costs associated with the change are reasonable (travel, resources, etc.)</a:t>
                      </a:r>
                    </a:p>
                    <a:p>
                      <a:pPr marL="171450" indent="-171450">
                        <a:spcAft>
                          <a:spcPts val="500"/>
                        </a:spcAft>
                        <a:buFont typeface="Arial" panose="020B0604020202020204" pitchFamily="34" charset="0"/>
                        <a:buChar char="•"/>
                      </a:pPr>
                      <a:r>
                        <a:rPr lang="en-US" sz="1050" b="1" dirty="0">
                          <a:solidFill>
                            <a:srgbClr val="0070C0"/>
                          </a:solidFill>
                        </a:rPr>
                        <a:t>Employee meets eligibility &amp; suitability Requirements in Sections 5C&amp;D of Remote, Telework, &amp; Hybrid Article.</a:t>
                      </a:r>
                    </a:p>
                    <a:p>
                      <a:pPr marL="0" indent="0">
                        <a:spcAft>
                          <a:spcPts val="300"/>
                        </a:spcAft>
                        <a:buFont typeface="Arial" panose="020B0604020202020204" pitchFamily="34" charset="0"/>
                        <a:buNone/>
                      </a:pPr>
                      <a:r>
                        <a:rPr lang="en-US" sz="1050" b="1" dirty="0">
                          <a:solidFill>
                            <a:schemeClr val="tx1"/>
                          </a:solidFill>
                        </a:rPr>
                        <a:t>For a Permanent Change: </a:t>
                      </a:r>
                      <a:r>
                        <a:rPr lang="en-US" sz="1050" b="0" dirty="0">
                          <a:solidFill>
                            <a:schemeClr val="tx1"/>
                          </a:solidFill>
                        </a:rPr>
                        <a:t>must meet all criteria above, and</a:t>
                      </a:r>
                    </a:p>
                    <a:p>
                      <a:pPr marL="171450" indent="-171450">
                        <a:spcAft>
                          <a:spcPts val="300"/>
                        </a:spcAft>
                        <a:buFont typeface="Arial" panose="020B0604020202020204" pitchFamily="34" charset="0"/>
                        <a:buChar char="•"/>
                      </a:pPr>
                      <a:r>
                        <a:rPr lang="en-US" sz="1050" b="0" dirty="0">
                          <a:solidFill>
                            <a:schemeClr val="tx1"/>
                          </a:solidFill>
                        </a:rPr>
                        <a:t>loss of the employee would have a significant negative impact on the ability of the Bureau and/or work unit to achieve its goals. </a:t>
                      </a:r>
                    </a:p>
                    <a:p>
                      <a:pPr marL="628650" lvl="1" indent="-171450">
                        <a:spcAft>
                          <a:spcPts val="300"/>
                        </a:spcAft>
                        <a:buFont typeface="Arial" panose="020B0604020202020204" pitchFamily="34" charset="0"/>
                        <a:buChar char="•"/>
                      </a:pPr>
                      <a:r>
                        <a:rPr lang="en-US" sz="1050" b="1" dirty="0">
                          <a:solidFill>
                            <a:srgbClr val="0070C0"/>
                          </a:solidFill>
                        </a:rPr>
                        <a:t>Factors considered include (but not limited to): # of years at CFPB, specialized knowledge, institutional knowledge, employee has unique knowledge or skills not possessed by other CFPB employees</a:t>
                      </a:r>
                    </a:p>
                    <a:p>
                      <a:pPr marL="171450" indent="-171450">
                        <a:spcAft>
                          <a:spcPts val="300"/>
                        </a:spcAft>
                        <a:buFont typeface="Arial" panose="020B0604020202020204" pitchFamily="34" charset="0"/>
                        <a:buChar char="•"/>
                      </a:pPr>
                      <a:r>
                        <a:rPr lang="en-US" sz="1050" b="0" dirty="0">
                          <a:solidFill>
                            <a:schemeClr val="tx1"/>
                          </a:solidFill>
                        </a:rPr>
                        <a:t>the employee would likely choose voluntary separation if the relocation request is not approved. </a:t>
                      </a:r>
                    </a:p>
                  </a:txBody>
                  <a:tcPr/>
                </a:tc>
                <a:extLst>
                  <a:ext uri="{0D108BD9-81ED-4DB2-BD59-A6C34878D82A}">
                    <a16:rowId xmlns:a16="http://schemas.microsoft.com/office/drawing/2014/main" val="499017037"/>
                  </a:ext>
                </a:extLst>
              </a:tr>
            </a:tbl>
          </a:graphicData>
        </a:graphic>
      </p:graphicFrame>
      <p:sp>
        <p:nvSpPr>
          <p:cNvPr id="4" name="TextBox 3">
            <a:extLst>
              <a:ext uri="{FF2B5EF4-FFF2-40B4-BE49-F238E27FC236}">
                <a16:creationId xmlns:a16="http://schemas.microsoft.com/office/drawing/2014/main" id="{2C6EA9CE-E0C4-4784-AC76-A335C78B5E10}"/>
              </a:ext>
            </a:extLst>
          </p:cNvPr>
          <p:cNvSpPr txBox="1"/>
          <p:nvPr/>
        </p:nvSpPr>
        <p:spPr>
          <a:xfrm>
            <a:off x="9946494" y="6491165"/>
            <a:ext cx="1984247" cy="338554"/>
          </a:xfrm>
          <a:prstGeom prst="rect">
            <a:avLst/>
          </a:prstGeom>
          <a:noFill/>
        </p:spPr>
        <p:txBody>
          <a:bodyPr wrap="square" rtlCol="0">
            <a:spAutoFit/>
          </a:bodyPr>
          <a:lstStyle/>
          <a:p>
            <a:r>
              <a:rPr lang="en-US" sz="1600" dirty="0"/>
              <a:t>Duty Station Changes</a:t>
            </a:r>
          </a:p>
        </p:txBody>
      </p:sp>
    </p:spTree>
    <p:extLst>
      <p:ext uri="{BB962C8B-B14F-4D97-AF65-F5344CB8AC3E}">
        <p14:creationId xmlns:p14="http://schemas.microsoft.com/office/powerpoint/2010/main" val="33243299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FC4F8E82-CB18-482E-8A5E-54D046C3A800}"/>
              </a:ext>
            </a:extLst>
          </p:cNvPr>
          <p:cNvGraphicFramePr>
            <a:graphicFrameLocks noGrp="1"/>
          </p:cNvGraphicFramePr>
          <p:nvPr>
            <p:ph idx="1"/>
            <p:extLst>
              <p:ext uri="{D42A27DB-BD31-4B8C-83A1-F6EECF244321}">
                <p14:modId xmlns:p14="http://schemas.microsoft.com/office/powerpoint/2010/main" val="1991044431"/>
              </p:ext>
            </p:extLst>
          </p:nvPr>
        </p:nvGraphicFramePr>
        <p:xfrm>
          <a:off x="347316" y="970965"/>
          <a:ext cx="11497368" cy="5538339"/>
        </p:xfrm>
        <a:graphic>
          <a:graphicData uri="http://schemas.openxmlformats.org/drawingml/2006/table">
            <a:tbl>
              <a:tblPr firstRow="1" bandRow="1">
                <a:tableStyleId>{5C22544A-7EE6-4342-B048-85BDC9FD1C3A}</a:tableStyleId>
              </a:tblPr>
              <a:tblGrid>
                <a:gridCol w="1792569">
                  <a:extLst>
                    <a:ext uri="{9D8B030D-6E8A-4147-A177-3AD203B41FA5}">
                      <a16:colId xmlns:a16="http://schemas.microsoft.com/office/drawing/2014/main" val="4045364625"/>
                    </a:ext>
                  </a:extLst>
                </a:gridCol>
                <a:gridCol w="3431356">
                  <a:extLst>
                    <a:ext uri="{9D8B030D-6E8A-4147-A177-3AD203B41FA5}">
                      <a16:colId xmlns:a16="http://schemas.microsoft.com/office/drawing/2014/main" val="1285769475"/>
                    </a:ext>
                  </a:extLst>
                </a:gridCol>
                <a:gridCol w="3071319">
                  <a:extLst>
                    <a:ext uri="{9D8B030D-6E8A-4147-A177-3AD203B41FA5}">
                      <a16:colId xmlns:a16="http://schemas.microsoft.com/office/drawing/2014/main" val="4141380206"/>
                    </a:ext>
                  </a:extLst>
                </a:gridCol>
                <a:gridCol w="3202124">
                  <a:extLst>
                    <a:ext uri="{9D8B030D-6E8A-4147-A177-3AD203B41FA5}">
                      <a16:colId xmlns:a16="http://schemas.microsoft.com/office/drawing/2014/main" val="2361306754"/>
                    </a:ext>
                  </a:extLst>
                </a:gridCol>
              </a:tblGrid>
              <a:tr h="624459">
                <a:tc>
                  <a:txBody>
                    <a:bodyPr/>
                    <a:lstStyle/>
                    <a:p>
                      <a:pPr algn="ctr"/>
                      <a:endParaRPr lang="en-US" sz="1800" b="1" dirty="0">
                        <a:solidFill>
                          <a:schemeClr val="tx1"/>
                        </a:solidFill>
                      </a:endParaRPr>
                    </a:p>
                  </a:txBody>
                  <a:tcPr anchor="ctr">
                    <a:solidFill>
                      <a:schemeClr val="accent1">
                        <a:lumMod val="40000"/>
                        <a:lumOff val="60000"/>
                      </a:schemeClr>
                    </a:solidFill>
                  </a:tcPr>
                </a:tc>
                <a:tc>
                  <a:txBody>
                    <a:bodyPr/>
                    <a:lstStyle/>
                    <a:p>
                      <a:pPr algn="ctr"/>
                      <a:r>
                        <a:rPr lang="en-US" sz="1800" dirty="0">
                          <a:solidFill>
                            <a:schemeClr val="tx1"/>
                          </a:solidFill>
                        </a:rPr>
                        <a:t>Management</a:t>
                      </a:r>
                    </a:p>
                  </a:txBody>
                  <a:tcPr anchor="ctr">
                    <a:solidFill>
                      <a:schemeClr val="accent1">
                        <a:lumMod val="40000"/>
                        <a:lumOff val="60000"/>
                      </a:schemeClr>
                    </a:solidFill>
                  </a:tcPr>
                </a:tc>
                <a:tc>
                  <a:txBody>
                    <a:bodyPr/>
                    <a:lstStyle/>
                    <a:p>
                      <a:pPr algn="ctr"/>
                      <a:r>
                        <a:rPr lang="en-US" sz="1800" dirty="0">
                          <a:solidFill>
                            <a:schemeClr val="tx1"/>
                          </a:solidFill>
                        </a:rPr>
                        <a:t>NTEU</a:t>
                      </a:r>
                    </a:p>
                  </a:txBody>
                  <a:tcPr anchor="ctr">
                    <a:solidFill>
                      <a:schemeClr val="accent1">
                        <a:lumMod val="40000"/>
                        <a:lumOff val="60000"/>
                      </a:schemeClr>
                    </a:solidFill>
                  </a:tcPr>
                </a:tc>
                <a:tc>
                  <a:txBody>
                    <a:bodyPr/>
                    <a:lstStyle/>
                    <a:p>
                      <a:pPr algn="ctr"/>
                      <a:r>
                        <a:rPr lang="en-US" sz="1800" dirty="0">
                          <a:solidFill>
                            <a:schemeClr val="tx1"/>
                          </a:solidFill>
                        </a:rPr>
                        <a:t>Tentative Agreement</a:t>
                      </a:r>
                    </a:p>
                  </a:txBody>
                  <a:tcPr anchor="ctr">
                    <a:solidFill>
                      <a:schemeClr val="accent1">
                        <a:lumMod val="40000"/>
                        <a:lumOff val="60000"/>
                      </a:schemeClr>
                    </a:solidFill>
                  </a:tcPr>
                </a:tc>
                <a:extLst>
                  <a:ext uri="{0D108BD9-81ED-4DB2-BD59-A6C34878D82A}">
                    <a16:rowId xmlns:a16="http://schemas.microsoft.com/office/drawing/2014/main" val="4250835222"/>
                  </a:ext>
                </a:extLst>
              </a:tr>
              <a:tr h="2453231">
                <a:tc>
                  <a:txBody>
                    <a:bodyPr/>
                    <a:lstStyle/>
                    <a:p>
                      <a:pPr algn="ctr"/>
                      <a:r>
                        <a:rPr lang="en-US" sz="1800" b="1" dirty="0">
                          <a:solidFill>
                            <a:schemeClr val="tx1"/>
                          </a:solidFill>
                        </a:rPr>
                        <a:t>Process</a:t>
                      </a:r>
                    </a:p>
                  </a:txBody>
                  <a:tcPr>
                    <a:solidFill>
                      <a:schemeClr val="accent1">
                        <a:tint val="40000"/>
                        <a:alpha val="74000"/>
                      </a:schemeClr>
                    </a:solidFill>
                  </a:tcPr>
                </a:tc>
                <a:tc>
                  <a:txBody>
                    <a:bodyPr/>
                    <a:lstStyle/>
                    <a:p>
                      <a:pPr marL="228600" marR="0" lvl="0" indent="-228600" algn="l" defTabSz="914400" rtl="0" eaLnBrk="1" fontAlgn="auto" latinLnBrk="0" hangingPunct="1">
                        <a:lnSpc>
                          <a:spcPct val="100000"/>
                        </a:lnSpc>
                        <a:spcBef>
                          <a:spcPts val="0"/>
                        </a:spcBef>
                        <a:spcAft>
                          <a:spcPts val="600"/>
                        </a:spcAft>
                        <a:buClrTx/>
                        <a:buSzTx/>
                        <a:buFont typeface="+mj-lt"/>
                        <a:buAutoNum type="arabicPeriod"/>
                        <a:tabLst/>
                        <a:defRPr/>
                      </a:pPr>
                      <a:r>
                        <a:rPr lang="en-US" sz="1200" b="0" dirty="0">
                          <a:solidFill>
                            <a:schemeClr val="tx1"/>
                          </a:solidFill>
                        </a:rPr>
                        <a:t>Employee submits request to supervisor</a:t>
                      </a:r>
                    </a:p>
                    <a:p>
                      <a:pPr marL="228600" marR="0" lvl="0" indent="-228600" algn="l" defTabSz="914400" rtl="0" eaLnBrk="1" fontAlgn="auto" latinLnBrk="0" hangingPunct="1">
                        <a:lnSpc>
                          <a:spcPct val="100000"/>
                        </a:lnSpc>
                        <a:spcBef>
                          <a:spcPts val="0"/>
                        </a:spcBef>
                        <a:spcAft>
                          <a:spcPts val="600"/>
                        </a:spcAft>
                        <a:buClrTx/>
                        <a:buSzTx/>
                        <a:buFont typeface="+mj-lt"/>
                        <a:buAutoNum type="arabicPeriod"/>
                        <a:tabLst/>
                        <a:defRPr/>
                      </a:pPr>
                      <a:r>
                        <a:rPr lang="en-US" sz="1200" b="0" dirty="0">
                          <a:solidFill>
                            <a:schemeClr val="tx1"/>
                          </a:solidFill>
                        </a:rPr>
                        <a:t>Supervisor reviews</a:t>
                      </a:r>
                    </a:p>
                    <a:p>
                      <a:pPr marL="228600" marR="0" lvl="0" indent="-228600" algn="l" defTabSz="914400" rtl="0" eaLnBrk="1" fontAlgn="auto" latinLnBrk="0" hangingPunct="1">
                        <a:lnSpc>
                          <a:spcPct val="100000"/>
                        </a:lnSpc>
                        <a:spcBef>
                          <a:spcPts val="0"/>
                        </a:spcBef>
                        <a:spcAft>
                          <a:spcPts val="600"/>
                        </a:spcAft>
                        <a:buClrTx/>
                        <a:buSzTx/>
                        <a:buFont typeface="+mj-lt"/>
                        <a:buAutoNum type="arabicPeriod"/>
                        <a:tabLst/>
                        <a:defRPr/>
                      </a:pPr>
                      <a:r>
                        <a:rPr lang="en-US" sz="1200" b="0" dirty="0">
                          <a:solidFill>
                            <a:schemeClr val="tx1"/>
                          </a:solidFill>
                        </a:rPr>
                        <a:t>If supervisor approves, employee must sign a “Remote Work Agreement”</a:t>
                      </a:r>
                    </a:p>
                    <a:p>
                      <a:pPr marL="228600" marR="0" lvl="0" indent="-228600" algn="l" defTabSz="914400" rtl="0" eaLnBrk="1" fontAlgn="auto" latinLnBrk="0" hangingPunct="1">
                        <a:lnSpc>
                          <a:spcPct val="100000"/>
                        </a:lnSpc>
                        <a:spcBef>
                          <a:spcPts val="0"/>
                        </a:spcBef>
                        <a:spcAft>
                          <a:spcPts val="600"/>
                        </a:spcAft>
                        <a:buClrTx/>
                        <a:buSzTx/>
                        <a:buFont typeface="+mj-lt"/>
                        <a:buAutoNum type="arabicPeriod"/>
                        <a:tabLst/>
                        <a:defRPr/>
                      </a:pPr>
                      <a:r>
                        <a:rPr lang="en-US" sz="1200" b="0" dirty="0">
                          <a:solidFill>
                            <a:schemeClr val="tx1"/>
                          </a:solidFill>
                        </a:rPr>
                        <a:t>Management will process the personnel action within 30 days of executing the Remote Work Agreement</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sz="1200" b="0" dirty="0">
                        <a:solidFill>
                          <a:schemeClr val="tx1"/>
                        </a:solidFill>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sz="1200" b="0" dirty="0">
                        <a:solidFill>
                          <a:schemeClr val="tx1"/>
                        </a:solidFill>
                      </a:endParaRPr>
                    </a:p>
                  </a:txBody>
                  <a:tcPr>
                    <a:solidFill>
                      <a:schemeClr val="accent1">
                        <a:tint val="40000"/>
                        <a:alpha val="74000"/>
                      </a:schemeClr>
                    </a:solidFill>
                  </a:tcPr>
                </a:tc>
                <a:tc>
                  <a:txBody>
                    <a:bodyPr/>
                    <a:lstStyle/>
                    <a:p>
                      <a:pPr marL="228600" marR="0" lvl="0" indent="-228600" algn="l" defTabSz="914400" rtl="0" eaLnBrk="1" fontAlgn="auto" latinLnBrk="0" hangingPunct="1">
                        <a:lnSpc>
                          <a:spcPct val="100000"/>
                        </a:lnSpc>
                        <a:spcBef>
                          <a:spcPts val="0"/>
                        </a:spcBef>
                        <a:spcAft>
                          <a:spcPts val="600"/>
                        </a:spcAft>
                        <a:buClrTx/>
                        <a:buSzTx/>
                        <a:buFont typeface="+mj-lt"/>
                        <a:buAutoNum type="arabicPeriod"/>
                        <a:tabLst/>
                        <a:defRPr/>
                      </a:pPr>
                      <a:r>
                        <a:rPr lang="en-US" sz="1200" b="0" dirty="0">
                          <a:solidFill>
                            <a:schemeClr val="tx1"/>
                          </a:solidFill>
                        </a:rPr>
                        <a:t>Employee submits request to supervisor</a:t>
                      </a:r>
                    </a:p>
                    <a:p>
                      <a:pPr marL="228600" marR="0" lvl="0" indent="-228600" algn="l" defTabSz="914400" rtl="0" eaLnBrk="1" fontAlgn="auto" latinLnBrk="0" hangingPunct="1">
                        <a:lnSpc>
                          <a:spcPct val="100000"/>
                        </a:lnSpc>
                        <a:spcBef>
                          <a:spcPts val="0"/>
                        </a:spcBef>
                        <a:spcAft>
                          <a:spcPts val="600"/>
                        </a:spcAft>
                        <a:buClrTx/>
                        <a:buSzTx/>
                        <a:buFont typeface="+mj-lt"/>
                        <a:buAutoNum type="arabicPeriod"/>
                        <a:tabLst/>
                        <a:defRPr/>
                      </a:pPr>
                      <a:r>
                        <a:rPr lang="en-US" sz="1200" b="0" dirty="0">
                          <a:solidFill>
                            <a:schemeClr val="tx1"/>
                          </a:solidFill>
                        </a:rPr>
                        <a:t>Within 10 days supervisor will provide a written decision to employee &amp; OHC</a:t>
                      </a:r>
                    </a:p>
                    <a:p>
                      <a:pPr marL="228600" marR="0" lvl="0" indent="-228600" algn="l" defTabSz="914400" rtl="0" eaLnBrk="1" fontAlgn="auto" latinLnBrk="0" hangingPunct="1">
                        <a:lnSpc>
                          <a:spcPct val="100000"/>
                        </a:lnSpc>
                        <a:spcBef>
                          <a:spcPts val="0"/>
                        </a:spcBef>
                        <a:spcAft>
                          <a:spcPts val="600"/>
                        </a:spcAft>
                        <a:buClrTx/>
                        <a:buSzTx/>
                        <a:buFont typeface="+mj-lt"/>
                        <a:buAutoNum type="arabicPeriod"/>
                        <a:tabLst/>
                        <a:defRPr/>
                      </a:pPr>
                      <a:r>
                        <a:rPr lang="en-US" sz="1200" b="0" dirty="0">
                          <a:solidFill>
                            <a:schemeClr val="tx1"/>
                          </a:solidFill>
                        </a:rPr>
                        <a:t>OHC processes the request no later than the start of the 2nd pay period after receiving supervisor’s approval.</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sz="1200" b="1" dirty="0">
                        <a:solidFill>
                          <a:schemeClr val="tx1"/>
                        </a:solidFill>
                      </a:endParaRPr>
                    </a:p>
                  </a:txBody>
                  <a:tcPr>
                    <a:solidFill>
                      <a:schemeClr val="accent1">
                        <a:tint val="40000"/>
                        <a:alpha val="74000"/>
                      </a:schemeClr>
                    </a:solidFill>
                  </a:tcPr>
                </a:tc>
                <a:tc>
                  <a:txBody>
                    <a:bodyPr/>
                    <a:lstStyle/>
                    <a:p>
                      <a:pPr marL="228600" marR="0" lvl="0" indent="-228600" algn="l" defTabSz="914400" rtl="0" eaLnBrk="1" fontAlgn="auto" latinLnBrk="0" hangingPunct="1">
                        <a:lnSpc>
                          <a:spcPct val="100000"/>
                        </a:lnSpc>
                        <a:spcBef>
                          <a:spcPts val="0"/>
                        </a:spcBef>
                        <a:spcAft>
                          <a:spcPts val="600"/>
                        </a:spcAft>
                        <a:buClrTx/>
                        <a:buSzTx/>
                        <a:buFont typeface="+mj-lt"/>
                        <a:buAutoNum type="arabicPeriod"/>
                        <a:tabLst/>
                        <a:defRPr/>
                      </a:pPr>
                      <a:r>
                        <a:rPr lang="en-US" sz="1200" b="1" dirty="0">
                          <a:solidFill>
                            <a:srgbClr val="0070C0"/>
                          </a:solidFill>
                        </a:rPr>
                        <a:t>Remote-eligible employee completes a form requesting to change their duty station and providing the proposed new address</a:t>
                      </a:r>
                    </a:p>
                    <a:p>
                      <a:pPr marL="228600" marR="0" lvl="0" indent="-228600" algn="l" defTabSz="914400" rtl="0" eaLnBrk="1" fontAlgn="auto" latinLnBrk="0" hangingPunct="1">
                        <a:lnSpc>
                          <a:spcPct val="100000"/>
                        </a:lnSpc>
                        <a:spcBef>
                          <a:spcPts val="0"/>
                        </a:spcBef>
                        <a:spcAft>
                          <a:spcPts val="600"/>
                        </a:spcAft>
                        <a:buClrTx/>
                        <a:buSzTx/>
                        <a:buFont typeface="+mj-lt"/>
                        <a:buAutoNum type="arabicPeriod"/>
                        <a:tabLst/>
                        <a:defRPr/>
                      </a:pPr>
                      <a:r>
                        <a:rPr lang="en-US" sz="1200" b="1" dirty="0">
                          <a:solidFill>
                            <a:srgbClr val="0070C0"/>
                          </a:solidFill>
                        </a:rPr>
                        <a:t>Employee submits form via CFPB online system</a:t>
                      </a:r>
                    </a:p>
                    <a:p>
                      <a:pPr marL="228600" marR="0" lvl="0" indent="-228600" algn="l" defTabSz="914400" rtl="0" eaLnBrk="1" fontAlgn="auto" latinLnBrk="0" hangingPunct="1">
                        <a:lnSpc>
                          <a:spcPct val="100000"/>
                        </a:lnSpc>
                        <a:spcBef>
                          <a:spcPts val="0"/>
                        </a:spcBef>
                        <a:spcAft>
                          <a:spcPts val="600"/>
                        </a:spcAft>
                        <a:buClrTx/>
                        <a:buSzTx/>
                        <a:buFont typeface="+mj-lt"/>
                        <a:buAutoNum type="arabicPeriod"/>
                        <a:tabLst/>
                        <a:defRPr/>
                      </a:pPr>
                      <a:r>
                        <a:rPr lang="en-US" sz="1200" b="1" dirty="0">
                          <a:solidFill>
                            <a:srgbClr val="0070C0"/>
                          </a:solidFill>
                        </a:rPr>
                        <a:t>There will be no evaluation of the suitability of the proposed duty station outside of requirements in the article (i.e. located in the contiguous US)</a:t>
                      </a:r>
                    </a:p>
                    <a:p>
                      <a:pPr marL="228600" marR="0" lvl="0" indent="-228600" algn="l" defTabSz="914400" rtl="0" eaLnBrk="1" fontAlgn="auto" latinLnBrk="0" hangingPunct="1">
                        <a:lnSpc>
                          <a:spcPct val="100000"/>
                        </a:lnSpc>
                        <a:spcBef>
                          <a:spcPts val="0"/>
                        </a:spcBef>
                        <a:spcAft>
                          <a:spcPts val="600"/>
                        </a:spcAft>
                        <a:buClrTx/>
                        <a:buSzTx/>
                        <a:buFont typeface="+mj-lt"/>
                        <a:buAutoNum type="arabicPeriod"/>
                        <a:tabLst/>
                        <a:defRPr/>
                      </a:pPr>
                      <a:r>
                        <a:rPr lang="en-US" sz="1200" b="1" dirty="0">
                          <a:solidFill>
                            <a:srgbClr val="0070C0"/>
                          </a:solidFill>
                        </a:rPr>
                        <a:t>OHC will process request and change your official duty station within 30 days</a:t>
                      </a:r>
                    </a:p>
                  </a:txBody>
                  <a:tcPr>
                    <a:solidFill>
                      <a:schemeClr val="accent1">
                        <a:tint val="40000"/>
                        <a:alpha val="74000"/>
                      </a:schemeClr>
                    </a:solidFill>
                  </a:tcPr>
                </a:tc>
                <a:extLst>
                  <a:ext uri="{0D108BD9-81ED-4DB2-BD59-A6C34878D82A}">
                    <a16:rowId xmlns:a16="http://schemas.microsoft.com/office/drawing/2014/main" val="1964220654"/>
                  </a:ext>
                </a:extLst>
              </a:tr>
              <a:tr h="2399280">
                <a:tc>
                  <a:txBody>
                    <a:bodyPr/>
                    <a:lstStyle/>
                    <a:p>
                      <a:pPr algn="ctr"/>
                      <a:r>
                        <a:rPr lang="en-US" sz="1800" b="1" dirty="0">
                          <a:solidFill>
                            <a:schemeClr val="tx1"/>
                          </a:solidFill>
                        </a:rPr>
                        <a:t>Eligibility Requirements</a:t>
                      </a:r>
                    </a:p>
                  </a:txBody>
                  <a:tcPr/>
                </a:tc>
                <a:tc>
                  <a:txBody>
                    <a:bodyPr/>
                    <a:lstStyle/>
                    <a:p>
                      <a:pPr>
                        <a:spcAft>
                          <a:spcPts val="600"/>
                        </a:spcAft>
                      </a:pPr>
                      <a:r>
                        <a:rPr lang="en-US" sz="1200" b="0" dirty="0">
                          <a:solidFill>
                            <a:schemeClr val="tx1"/>
                          </a:solidFill>
                        </a:rPr>
                        <a:t>When management must determine a permanent change in duty station is necessary:</a:t>
                      </a:r>
                    </a:p>
                    <a:p>
                      <a:pPr marL="171450" indent="-171450">
                        <a:spcAft>
                          <a:spcPts val="600"/>
                        </a:spcAft>
                        <a:buFont typeface="Arial" panose="020B0604020202020204" pitchFamily="34" charset="0"/>
                        <a:buChar char="•"/>
                      </a:pPr>
                      <a:r>
                        <a:rPr lang="en-US" sz="1200" b="0" dirty="0">
                          <a:solidFill>
                            <a:schemeClr val="tx1"/>
                          </a:solidFill>
                        </a:rPr>
                        <a:t>to retain an employee who may otherwise leave the Bureau, when the loss of the employee would result in a significant adverse impact on carrying out the mission of the organization; or</a:t>
                      </a:r>
                    </a:p>
                    <a:p>
                      <a:pPr marL="171450" indent="-171450">
                        <a:spcAft>
                          <a:spcPts val="600"/>
                        </a:spcAft>
                        <a:buFont typeface="Arial" panose="020B0604020202020204" pitchFamily="34" charset="0"/>
                        <a:buChar char="•"/>
                      </a:pPr>
                      <a:r>
                        <a:rPr lang="en-US" sz="1200" b="0" dirty="0">
                          <a:solidFill>
                            <a:schemeClr val="tx1"/>
                          </a:solidFill>
                        </a:rPr>
                        <a:t>to temporarily address a unique or personal circumstance of an employee on a temporary basis if determined by management that the request will not impede mission performance (but only for up to 2 years).</a:t>
                      </a:r>
                    </a:p>
                  </a:txBody>
                  <a:tcPr/>
                </a:tc>
                <a:tc>
                  <a:txBody>
                    <a:bodyPr/>
                    <a:lstStyle/>
                    <a:p>
                      <a:pPr marL="171450" indent="-171450">
                        <a:spcAft>
                          <a:spcPts val="600"/>
                        </a:spcAft>
                        <a:buFont typeface="Arial" panose="020B0604020202020204" pitchFamily="34" charset="0"/>
                        <a:buChar char="•"/>
                      </a:pPr>
                      <a:r>
                        <a:rPr lang="en-US" sz="1200" b="0" dirty="0">
                          <a:solidFill>
                            <a:schemeClr val="tx1"/>
                          </a:solidFill>
                        </a:rPr>
                        <a:t>Employee is currently performing at the a “Accomplished Performer (3)”passing performance level.</a:t>
                      </a:r>
                    </a:p>
                    <a:p>
                      <a:pPr marL="171450" indent="-171450">
                        <a:spcAft>
                          <a:spcPts val="600"/>
                        </a:spcAft>
                        <a:buFont typeface="Arial" panose="020B0604020202020204" pitchFamily="34" charset="0"/>
                        <a:buChar char="•"/>
                      </a:pPr>
                      <a:r>
                        <a:rPr lang="en-US" sz="1200" b="0" dirty="0">
                          <a:solidFill>
                            <a:schemeClr val="tx1"/>
                          </a:solidFill>
                        </a:rPr>
                        <a:t>Employee has worked at the Bureau for at least 1 year of current consecutive service and 1 full performance cycle.</a:t>
                      </a:r>
                    </a:p>
                    <a:p>
                      <a:pPr marL="171450" indent="-171450">
                        <a:spcAft>
                          <a:spcPts val="600"/>
                        </a:spcAft>
                        <a:buFont typeface="Arial" panose="020B0604020202020204" pitchFamily="34" charset="0"/>
                        <a:buChar char="•"/>
                      </a:pPr>
                      <a:r>
                        <a:rPr lang="en-US" sz="1200" b="0" dirty="0">
                          <a:solidFill>
                            <a:schemeClr val="tx1"/>
                          </a:solidFill>
                        </a:rPr>
                        <a:t>Proposed location must satisfies home work-site requirements.</a:t>
                      </a:r>
                    </a:p>
                    <a:p>
                      <a:pPr>
                        <a:spcAft>
                          <a:spcPts val="600"/>
                        </a:spcAft>
                      </a:pPr>
                      <a:r>
                        <a:rPr lang="en-US" sz="1200" b="0" i="1" dirty="0">
                          <a:solidFill>
                            <a:schemeClr val="tx1"/>
                          </a:solidFill>
                        </a:rPr>
                        <a:t>The provisions of this Article apply to all employees, regardless of job title or duty station (no frequent traveler exception)</a:t>
                      </a:r>
                      <a:r>
                        <a:rPr lang="en-US" sz="1200" b="0" dirty="0">
                          <a:solidFill>
                            <a:schemeClr val="tx1"/>
                          </a:solidFill>
                        </a:rPr>
                        <a:t>.</a:t>
                      </a:r>
                    </a:p>
                  </a:txBody>
                  <a:tcPr/>
                </a:tc>
                <a:tc>
                  <a:txBody>
                    <a:bodyPr/>
                    <a:lstStyle/>
                    <a:p>
                      <a:pPr>
                        <a:spcAft>
                          <a:spcPts val="600"/>
                        </a:spcAft>
                      </a:pPr>
                      <a:r>
                        <a:rPr lang="en-US" sz="1200" b="1" dirty="0">
                          <a:solidFill>
                            <a:srgbClr val="0070C0"/>
                          </a:solidFill>
                        </a:rPr>
                        <a:t>Employee must be in a position that has been designated as eligible for a Remote Work Location Designation.</a:t>
                      </a:r>
                    </a:p>
                  </a:txBody>
                  <a:tcPr/>
                </a:tc>
                <a:extLst>
                  <a:ext uri="{0D108BD9-81ED-4DB2-BD59-A6C34878D82A}">
                    <a16:rowId xmlns:a16="http://schemas.microsoft.com/office/drawing/2014/main" val="499017037"/>
                  </a:ext>
                </a:extLst>
              </a:tr>
            </a:tbl>
          </a:graphicData>
        </a:graphic>
      </p:graphicFrame>
      <p:sp>
        <p:nvSpPr>
          <p:cNvPr id="6" name="Title 1">
            <a:extLst>
              <a:ext uri="{FF2B5EF4-FFF2-40B4-BE49-F238E27FC236}">
                <a16:creationId xmlns:a16="http://schemas.microsoft.com/office/drawing/2014/main" id="{3B537ED7-41E3-4D0D-A84E-3E60CAE1709C}"/>
              </a:ext>
            </a:extLst>
          </p:cNvPr>
          <p:cNvSpPr>
            <a:spLocks noGrp="1"/>
          </p:cNvSpPr>
          <p:nvPr>
            <p:ph type="title"/>
          </p:nvPr>
        </p:nvSpPr>
        <p:spPr>
          <a:xfrm>
            <a:off x="544285" y="0"/>
            <a:ext cx="11103430" cy="735291"/>
          </a:xfrm>
        </p:spPr>
        <p:txBody>
          <a:bodyPr anchor="ctr">
            <a:noAutofit/>
          </a:bodyPr>
          <a:lstStyle/>
          <a:p>
            <a:pPr algn="ctr"/>
            <a:br>
              <a:rPr lang="en-US" sz="2800" dirty="0">
                <a:latin typeface="Arial Black" panose="020B0A04020102020204" pitchFamily="34" charset="0"/>
              </a:rPr>
            </a:br>
            <a:r>
              <a:rPr lang="en-US" sz="2800" dirty="0">
                <a:solidFill>
                  <a:srgbClr val="0070C0"/>
                </a:solidFill>
                <a:latin typeface="Arial Black" panose="020B0A04020102020204" pitchFamily="34" charset="0"/>
              </a:rPr>
              <a:t>Employees in a Remote-Eligible Position </a:t>
            </a:r>
            <a:br>
              <a:rPr lang="en-US" sz="2800" dirty="0">
                <a:solidFill>
                  <a:srgbClr val="0070C0"/>
                </a:solidFill>
                <a:latin typeface="Arial Black" panose="020B0A04020102020204" pitchFamily="34" charset="0"/>
              </a:rPr>
            </a:br>
            <a:r>
              <a:rPr lang="en-US" sz="2800" dirty="0">
                <a:solidFill>
                  <a:srgbClr val="0070C0"/>
                </a:solidFill>
                <a:latin typeface="Arial Black" panose="020B0A04020102020204" pitchFamily="34" charset="0"/>
              </a:rPr>
              <a:t>Who Are NOT Frequent Travelers</a:t>
            </a:r>
          </a:p>
        </p:txBody>
      </p:sp>
      <p:sp>
        <p:nvSpPr>
          <p:cNvPr id="8" name="TextBox 7">
            <a:extLst>
              <a:ext uri="{FF2B5EF4-FFF2-40B4-BE49-F238E27FC236}">
                <a16:creationId xmlns:a16="http://schemas.microsoft.com/office/drawing/2014/main" id="{91A879B1-5996-4EFD-A5FA-FE9BAFD06983}"/>
              </a:ext>
            </a:extLst>
          </p:cNvPr>
          <p:cNvSpPr txBox="1"/>
          <p:nvPr/>
        </p:nvSpPr>
        <p:spPr>
          <a:xfrm>
            <a:off x="9860437" y="6519446"/>
            <a:ext cx="1984247" cy="338554"/>
          </a:xfrm>
          <a:prstGeom prst="rect">
            <a:avLst/>
          </a:prstGeom>
          <a:noFill/>
        </p:spPr>
        <p:txBody>
          <a:bodyPr wrap="square" rtlCol="0">
            <a:spAutoFit/>
          </a:bodyPr>
          <a:lstStyle/>
          <a:p>
            <a:r>
              <a:rPr lang="en-US" sz="1600" dirty="0"/>
              <a:t>Duty Station Changes</a:t>
            </a:r>
          </a:p>
        </p:txBody>
      </p:sp>
    </p:spTree>
    <p:extLst>
      <p:ext uri="{BB962C8B-B14F-4D97-AF65-F5344CB8AC3E}">
        <p14:creationId xmlns:p14="http://schemas.microsoft.com/office/powerpoint/2010/main" val="31045605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FC4F8E82-CB18-482E-8A5E-54D046C3A800}"/>
              </a:ext>
            </a:extLst>
          </p:cNvPr>
          <p:cNvGraphicFramePr>
            <a:graphicFrameLocks noGrp="1"/>
          </p:cNvGraphicFramePr>
          <p:nvPr>
            <p:ph idx="1"/>
            <p:extLst>
              <p:ext uri="{D42A27DB-BD31-4B8C-83A1-F6EECF244321}">
                <p14:modId xmlns:p14="http://schemas.microsoft.com/office/powerpoint/2010/main" val="1255105260"/>
              </p:ext>
            </p:extLst>
          </p:nvPr>
        </p:nvGraphicFramePr>
        <p:xfrm>
          <a:off x="347316" y="867266"/>
          <a:ext cx="11497368" cy="5644178"/>
        </p:xfrm>
        <a:graphic>
          <a:graphicData uri="http://schemas.openxmlformats.org/drawingml/2006/table">
            <a:tbl>
              <a:tblPr firstRow="1" bandRow="1">
                <a:tableStyleId>{5C22544A-7EE6-4342-B048-85BDC9FD1C3A}</a:tableStyleId>
              </a:tblPr>
              <a:tblGrid>
                <a:gridCol w="1925621">
                  <a:extLst>
                    <a:ext uri="{9D8B030D-6E8A-4147-A177-3AD203B41FA5}">
                      <a16:colId xmlns:a16="http://schemas.microsoft.com/office/drawing/2014/main" val="4045364625"/>
                    </a:ext>
                  </a:extLst>
                </a:gridCol>
                <a:gridCol w="2789257">
                  <a:extLst>
                    <a:ext uri="{9D8B030D-6E8A-4147-A177-3AD203B41FA5}">
                      <a16:colId xmlns:a16="http://schemas.microsoft.com/office/drawing/2014/main" val="1285769475"/>
                    </a:ext>
                  </a:extLst>
                </a:gridCol>
                <a:gridCol w="2828041">
                  <a:extLst>
                    <a:ext uri="{9D8B030D-6E8A-4147-A177-3AD203B41FA5}">
                      <a16:colId xmlns:a16="http://schemas.microsoft.com/office/drawing/2014/main" val="4141380206"/>
                    </a:ext>
                  </a:extLst>
                </a:gridCol>
                <a:gridCol w="3954449">
                  <a:extLst>
                    <a:ext uri="{9D8B030D-6E8A-4147-A177-3AD203B41FA5}">
                      <a16:colId xmlns:a16="http://schemas.microsoft.com/office/drawing/2014/main" val="2361306754"/>
                    </a:ext>
                  </a:extLst>
                </a:gridCol>
              </a:tblGrid>
              <a:tr h="637346">
                <a:tc>
                  <a:txBody>
                    <a:bodyPr/>
                    <a:lstStyle/>
                    <a:p>
                      <a:pPr algn="ctr"/>
                      <a:endParaRPr lang="en-US" sz="1800" b="1" dirty="0">
                        <a:solidFill>
                          <a:schemeClr val="tx1"/>
                        </a:solidFill>
                      </a:endParaRPr>
                    </a:p>
                  </a:txBody>
                  <a:tcPr anchor="ctr">
                    <a:solidFill>
                      <a:schemeClr val="accent1">
                        <a:lumMod val="40000"/>
                        <a:lumOff val="60000"/>
                      </a:schemeClr>
                    </a:solidFill>
                  </a:tcPr>
                </a:tc>
                <a:tc>
                  <a:txBody>
                    <a:bodyPr/>
                    <a:lstStyle/>
                    <a:p>
                      <a:pPr algn="ctr"/>
                      <a:r>
                        <a:rPr lang="en-US" sz="1800" dirty="0">
                          <a:solidFill>
                            <a:schemeClr val="tx1"/>
                          </a:solidFill>
                        </a:rPr>
                        <a:t>Management</a:t>
                      </a:r>
                    </a:p>
                  </a:txBody>
                  <a:tcPr anchor="ctr">
                    <a:solidFill>
                      <a:schemeClr val="accent1">
                        <a:lumMod val="40000"/>
                        <a:lumOff val="60000"/>
                      </a:schemeClr>
                    </a:solidFill>
                  </a:tcPr>
                </a:tc>
                <a:tc>
                  <a:txBody>
                    <a:bodyPr/>
                    <a:lstStyle/>
                    <a:p>
                      <a:pPr algn="ctr"/>
                      <a:r>
                        <a:rPr lang="en-US" sz="1800" dirty="0">
                          <a:solidFill>
                            <a:schemeClr val="tx1"/>
                          </a:solidFill>
                        </a:rPr>
                        <a:t>NTEU</a:t>
                      </a:r>
                    </a:p>
                  </a:txBody>
                  <a:tcPr anchor="ctr">
                    <a:solidFill>
                      <a:schemeClr val="accent1">
                        <a:lumMod val="40000"/>
                        <a:lumOff val="60000"/>
                      </a:schemeClr>
                    </a:solidFill>
                  </a:tcPr>
                </a:tc>
                <a:tc>
                  <a:txBody>
                    <a:bodyPr/>
                    <a:lstStyle/>
                    <a:p>
                      <a:pPr algn="ctr"/>
                      <a:r>
                        <a:rPr lang="en-US" sz="1800" dirty="0">
                          <a:solidFill>
                            <a:schemeClr val="tx1"/>
                          </a:solidFill>
                        </a:rPr>
                        <a:t>Tentative Agreement</a:t>
                      </a:r>
                    </a:p>
                  </a:txBody>
                  <a:tcPr anchor="ctr">
                    <a:solidFill>
                      <a:schemeClr val="accent1">
                        <a:lumMod val="40000"/>
                        <a:lumOff val="60000"/>
                      </a:schemeClr>
                    </a:solidFill>
                  </a:tcPr>
                </a:tc>
                <a:extLst>
                  <a:ext uri="{0D108BD9-81ED-4DB2-BD59-A6C34878D82A}">
                    <a16:rowId xmlns:a16="http://schemas.microsoft.com/office/drawing/2014/main" val="4250835222"/>
                  </a:ext>
                </a:extLst>
              </a:tr>
              <a:tr h="2052361">
                <a:tc>
                  <a:txBody>
                    <a:bodyPr/>
                    <a:lstStyle/>
                    <a:p>
                      <a:pPr algn="ctr"/>
                      <a:r>
                        <a:rPr lang="en-US" sz="1800" b="1" dirty="0">
                          <a:solidFill>
                            <a:schemeClr val="tx1"/>
                          </a:solidFill>
                        </a:rPr>
                        <a:t>Process</a:t>
                      </a:r>
                      <a:endParaRPr lang="en-US" sz="1100" b="1" dirty="0">
                        <a:solidFill>
                          <a:schemeClr val="tx1"/>
                        </a:solidFill>
                      </a:endParaRPr>
                    </a:p>
                  </a:txBody>
                  <a:tcPr>
                    <a:solidFill>
                      <a:schemeClr val="accent1">
                        <a:tint val="40000"/>
                        <a:alpha val="74000"/>
                      </a:schemeClr>
                    </a:solidFill>
                  </a:tcPr>
                </a:tc>
                <a:tc>
                  <a:txBody>
                    <a:bodyPr/>
                    <a:lstStyle/>
                    <a:p>
                      <a:pPr marL="0" marR="0" lvl="0" indent="0" algn="l" defTabSz="914400" rtl="0" eaLnBrk="1" fontAlgn="auto" latinLnBrk="0" hangingPunct="1">
                        <a:lnSpc>
                          <a:spcPct val="100000"/>
                        </a:lnSpc>
                        <a:spcBef>
                          <a:spcPts val="0"/>
                        </a:spcBef>
                        <a:spcAft>
                          <a:spcPts val="300"/>
                        </a:spcAft>
                        <a:buClrTx/>
                        <a:buSzTx/>
                        <a:buFont typeface="+mj-lt"/>
                        <a:buNone/>
                        <a:tabLst/>
                        <a:defRPr/>
                      </a:pPr>
                      <a:r>
                        <a:rPr lang="en-US" sz="1200" b="0" dirty="0">
                          <a:solidFill>
                            <a:schemeClr val="tx1"/>
                          </a:solidFill>
                        </a:rPr>
                        <a:t>The employee must apply through USA jobs for an open position in a different region/at a different regional office.</a:t>
                      </a:r>
                    </a:p>
                    <a:p>
                      <a:pPr marL="0" marR="0" lvl="0" indent="0" algn="l" defTabSz="914400" rtl="0" eaLnBrk="1" fontAlgn="auto" latinLnBrk="0" hangingPunct="1">
                        <a:lnSpc>
                          <a:spcPct val="100000"/>
                        </a:lnSpc>
                        <a:spcBef>
                          <a:spcPts val="0"/>
                        </a:spcBef>
                        <a:spcAft>
                          <a:spcPts val="300"/>
                        </a:spcAft>
                        <a:buClrTx/>
                        <a:buSzTx/>
                        <a:buFont typeface="+mj-lt"/>
                        <a:buNone/>
                        <a:tabLst/>
                        <a:defRPr/>
                      </a:pPr>
                      <a:r>
                        <a:rPr lang="en-US" sz="1200" b="0" dirty="0">
                          <a:solidFill>
                            <a:schemeClr val="tx1"/>
                          </a:solidFill>
                        </a:rPr>
                        <a:t>Employee must go through the review and selection process and be offered the open position</a:t>
                      </a:r>
                    </a:p>
                    <a:p>
                      <a:pPr marL="0" marR="0" lvl="0" indent="0" algn="l" defTabSz="914400" rtl="0" eaLnBrk="1" fontAlgn="auto" latinLnBrk="0" hangingPunct="1">
                        <a:lnSpc>
                          <a:spcPct val="100000"/>
                        </a:lnSpc>
                        <a:spcBef>
                          <a:spcPts val="0"/>
                        </a:spcBef>
                        <a:spcAft>
                          <a:spcPts val="300"/>
                        </a:spcAft>
                        <a:buClrTx/>
                        <a:buSzTx/>
                        <a:buFontTx/>
                        <a:buNone/>
                        <a:tabLst/>
                        <a:defRPr/>
                      </a:pPr>
                      <a:r>
                        <a:rPr lang="en-US" sz="1200" b="0" dirty="0">
                          <a:solidFill>
                            <a:schemeClr val="tx1"/>
                          </a:solidFill>
                        </a:rPr>
                        <a:t>Examiners moving within the region must get approval for the new location from regional management, who has total discretion to approve or deny.</a:t>
                      </a:r>
                    </a:p>
                  </a:txBody>
                  <a:tcPr>
                    <a:solidFill>
                      <a:schemeClr val="accent1">
                        <a:tint val="40000"/>
                        <a:alpha val="74000"/>
                      </a:schemeClr>
                    </a:solidFill>
                  </a:tcPr>
                </a:tc>
                <a:tc>
                  <a:txBody>
                    <a:bodyPr/>
                    <a:lstStyle/>
                    <a:p>
                      <a:pPr marL="0" marR="0" lvl="0" indent="0" algn="l" defTabSz="914400" rtl="0" eaLnBrk="1" fontAlgn="auto" latinLnBrk="0" hangingPunct="1">
                        <a:lnSpc>
                          <a:spcPct val="100000"/>
                        </a:lnSpc>
                        <a:spcBef>
                          <a:spcPts val="0"/>
                        </a:spcBef>
                        <a:spcAft>
                          <a:spcPts val="300"/>
                        </a:spcAft>
                        <a:buClrTx/>
                        <a:buSzTx/>
                        <a:buFont typeface="+mj-lt"/>
                        <a:buNone/>
                        <a:tabLst/>
                        <a:defRPr/>
                      </a:pPr>
                      <a:r>
                        <a:rPr lang="en-US" sz="1200" b="0" dirty="0">
                          <a:solidFill>
                            <a:schemeClr val="tx1"/>
                          </a:solidFill>
                        </a:rPr>
                        <a:t>Same as for those who are not frequent travelers.</a:t>
                      </a:r>
                      <a:endParaRPr lang="en-US" sz="1200" b="1" dirty="0">
                        <a:solidFill>
                          <a:schemeClr val="tx1"/>
                        </a:solidFill>
                      </a:endParaRPr>
                    </a:p>
                  </a:txBody>
                  <a:tcPr>
                    <a:solidFill>
                      <a:schemeClr val="accent1">
                        <a:tint val="40000"/>
                        <a:alpha val="74000"/>
                      </a:schemeClr>
                    </a:solidFill>
                  </a:tcPr>
                </a:tc>
                <a:tc>
                  <a:txBody>
                    <a:bodyPr/>
                    <a:lstStyle/>
                    <a:p>
                      <a:pPr marL="228600" marR="0" lvl="0" indent="-228600" algn="l" defTabSz="914400" rtl="0" eaLnBrk="1" fontAlgn="auto" latinLnBrk="0" hangingPunct="1">
                        <a:lnSpc>
                          <a:spcPct val="100000"/>
                        </a:lnSpc>
                        <a:spcBef>
                          <a:spcPts val="0"/>
                        </a:spcBef>
                        <a:spcAft>
                          <a:spcPts val="300"/>
                        </a:spcAft>
                        <a:buClrTx/>
                        <a:buSzTx/>
                        <a:buFont typeface="+mj-lt"/>
                        <a:buAutoNum type="arabicPeriod"/>
                        <a:tabLst/>
                        <a:defRPr/>
                      </a:pPr>
                      <a:r>
                        <a:rPr lang="en-US" sz="1200" b="1" dirty="0">
                          <a:solidFill>
                            <a:srgbClr val="0070C0"/>
                          </a:solidFill>
                        </a:rPr>
                        <a:t>Employee submits request to OHC</a:t>
                      </a:r>
                    </a:p>
                    <a:p>
                      <a:pPr marL="228600" marR="0" lvl="0" indent="-228600" algn="l" defTabSz="914400" rtl="0" eaLnBrk="1" fontAlgn="auto" latinLnBrk="0" hangingPunct="1">
                        <a:lnSpc>
                          <a:spcPct val="100000"/>
                        </a:lnSpc>
                        <a:spcBef>
                          <a:spcPts val="0"/>
                        </a:spcBef>
                        <a:spcAft>
                          <a:spcPts val="300"/>
                        </a:spcAft>
                        <a:buClrTx/>
                        <a:buSzTx/>
                        <a:buFont typeface="+mj-lt"/>
                        <a:buAutoNum type="arabicPeriod"/>
                        <a:tabLst/>
                        <a:defRPr/>
                      </a:pPr>
                      <a:r>
                        <a:rPr lang="en-US" sz="1200" b="1" dirty="0">
                          <a:solidFill>
                            <a:srgbClr val="0070C0"/>
                          </a:solidFill>
                        </a:rPr>
                        <a:t>OHC will process the change if the proposed duty station is:</a:t>
                      </a:r>
                    </a:p>
                    <a:p>
                      <a:pPr marL="339725" marR="0" lvl="1" indent="-2286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200" b="1" dirty="0">
                          <a:solidFill>
                            <a:srgbClr val="0070C0"/>
                          </a:solidFill>
                        </a:rPr>
                        <a:t>Under 60 miles from the employee’s current duty station; and</a:t>
                      </a:r>
                    </a:p>
                    <a:p>
                      <a:pPr marL="339725" marR="0" lvl="1" indent="-2286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200" b="1" dirty="0">
                          <a:solidFill>
                            <a:srgbClr val="0070C0"/>
                          </a:solidFill>
                        </a:rPr>
                        <a:t>Within 90 minutes commuting time of a Large or Medium Hub (as defined by FAA) or specified small hub airport</a:t>
                      </a:r>
                    </a:p>
                    <a:p>
                      <a:pPr marL="346075" marR="0" lvl="0" indent="-346075" algn="l" defTabSz="914400" rtl="0" eaLnBrk="1" fontAlgn="auto" latinLnBrk="0" hangingPunct="1">
                        <a:lnSpc>
                          <a:spcPct val="100000"/>
                        </a:lnSpc>
                        <a:spcBef>
                          <a:spcPts val="0"/>
                        </a:spcBef>
                        <a:spcAft>
                          <a:spcPts val="300"/>
                        </a:spcAft>
                        <a:buClrTx/>
                        <a:buSzTx/>
                        <a:buFont typeface="+mj-lt"/>
                        <a:buAutoNum type="arabicPeriod"/>
                        <a:tabLst/>
                        <a:defRPr/>
                      </a:pPr>
                      <a:r>
                        <a:rPr lang="en-US" sz="1200" b="1" dirty="0">
                          <a:solidFill>
                            <a:srgbClr val="0070C0"/>
                          </a:solidFill>
                        </a:rPr>
                        <a:t>If criteria above are not met, additional evaluation is required</a:t>
                      </a:r>
                    </a:p>
                  </a:txBody>
                  <a:tcPr>
                    <a:solidFill>
                      <a:schemeClr val="accent1">
                        <a:tint val="40000"/>
                        <a:alpha val="74000"/>
                      </a:schemeClr>
                    </a:solidFill>
                  </a:tcPr>
                </a:tc>
                <a:extLst>
                  <a:ext uri="{0D108BD9-81ED-4DB2-BD59-A6C34878D82A}">
                    <a16:rowId xmlns:a16="http://schemas.microsoft.com/office/drawing/2014/main" val="1964220654"/>
                  </a:ext>
                </a:extLst>
              </a:tr>
              <a:tr h="2934192">
                <a:tc>
                  <a:txBody>
                    <a:bodyPr/>
                    <a:lstStyle/>
                    <a:p>
                      <a:pPr algn="ctr"/>
                      <a:r>
                        <a:rPr lang="en-US" sz="1800" b="1" dirty="0">
                          <a:solidFill>
                            <a:schemeClr val="tx1"/>
                          </a:solidFill>
                        </a:rPr>
                        <a:t>Eligibility Requirements</a:t>
                      </a:r>
                    </a:p>
                  </a:txBody>
                  <a:tcPr/>
                </a:tc>
                <a:tc>
                  <a:txBody>
                    <a:bodyPr/>
                    <a:lstStyle/>
                    <a:p>
                      <a:pPr>
                        <a:spcAft>
                          <a:spcPts val="300"/>
                        </a:spcAft>
                      </a:pPr>
                      <a:r>
                        <a:rPr lang="en-US" sz="1200" b="0" dirty="0">
                          <a:solidFill>
                            <a:schemeClr val="tx1"/>
                          </a:solidFill>
                        </a:rPr>
                        <a:t>Decisions about where remote duty stations for examiners can be located are made by leadership in the Region and entirely at their discretion. </a:t>
                      </a:r>
                    </a:p>
                  </a:txBody>
                  <a:tcPr/>
                </a:tc>
                <a:tc>
                  <a:txBody>
                    <a:bodyPr/>
                    <a:lstStyle/>
                    <a:p>
                      <a:pPr>
                        <a:spcAft>
                          <a:spcPts val="300"/>
                        </a:spcAft>
                      </a:pPr>
                      <a:r>
                        <a:rPr lang="en-US" sz="1200" b="0" dirty="0">
                          <a:solidFill>
                            <a:schemeClr val="tx1"/>
                          </a:solidFill>
                        </a:rPr>
                        <a:t>Same as for those who are not frequent travelers</a:t>
                      </a:r>
                    </a:p>
                  </a:txBody>
                  <a:tcPr/>
                </a:tc>
                <a:tc>
                  <a:txBody>
                    <a:bodyPr/>
                    <a:lstStyle/>
                    <a:p>
                      <a:pPr marL="0" marR="0" lvl="0" indent="0" algn="l" defTabSz="914400" rtl="0" eaLnBrk="1" fontAlgn="auto" latinLnBrk="0" hangingPunct="1">
                        <a:lnSpc>
                          <a:spcPct val="100000"/>
                        </a:lnSpc>
                        <a:spcBef>
                          <a:spcPts val="0"/>
                        </a:spcBef>
                        <a:spcAft>
                          <a:spcPts val="300"/>
                        </a:spcAft>
                        <a:buClrTx/>
                        <a:buSzTx/>
                        <a:buFont typeface="+mj-lt"/>
                        <a:buNone/>
                        <a:tabLst/>
                        <a:defRPr/>
                      </a:pPr>
                      <a:r>
                        <a:rPr lang="en-US" sz="1200" b="1" dirty="0">
                          <a:solidFill>
                            <a:srgbClr val="0070C0"/>
                          </a:solidFill>
                        </a:rPr>
                        <a:t>Additional evaluation criteria  </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200" b="1" dirty="0">
                          <a:solidFill>
                            <a:srgbClr val="0070C0"/>
                          </a:solidFill>
                        </a:rPr>
                        <a:t>The proposed duty station must be within 90 minutes commuting time of a Large or Medium Hub (as defined by FAA) or specified small hub airports; and</a:t>
                      </a:r>
                    </a:p>
                    <a:p>
                      <a:pPr marL="346075" marR="0" lvl="0" indent="-233363"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200" b="1" u="none" dirty="0">
                          <a:solidFill>
                            <a:srgbClr val="0070C0"/>
                          </a:solidFill>
                        </a:rPr>
                        <a:t>For examination staff only: the airport must have flight options to 3 frequented destination airports within the employee’s assigned region, as of the time of the employee’s request. The flight options must:</a:t>
                      </a:r>
                    </a:p>
                    <a:p>
                      <a:pPr marL="803275" marR="0" lvl="1" indent="-233363"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200" b="1" u="none" dirty="0">
                          <a:solidFill>
                            <a:srgbClr val="0070C0"/>
                          </a:solidFill>
                        </a:rPr>
                        <a:t>Not require employees to begin travel before 6:00 am or later than 10:00 am local time; and</a:t>
                      </a:r>
                    </a:p>
                    <a:p>
                      <a:pPr marL="803275" marR="0" lvl="1" indent="-233363"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200" b="1" u="none" dirty="0">
                          <a:solidFill>
                            <a:srgbClr val="0070C0"/>
                          </a:solidFill>
                        </a:rPr>
                        <a:t>Allow the employee to travel from the proposed remote duty station to the destination airport within six hours</a:t>
                      </a:r>
                      <a:endParaRPr lang="en-US" sz="1200" b="1" dirty="0">
                        <a:solidFill>
                          <a:srgbClr val="0070C0"/>
                        </a:solidFill>
                      </a:endParaRPr>
                    </a:p>
                  </a:txBody>
                  <a:tcPr>
                    <a:solidFill>
                      <a:schemeClr val="accent5">
                        <a:lumMod val="20000"/>
                        <a:lumOff val="80000"/>
                        <a:alpha val="74000"/>
                      </a:schemeClr>
                    </a:solidFill>
                  </a:tcPr>
                </a:tc>
                <a:extLst>
                  <a:ext uri="{0D108BD9-81ED-4DB2-BD59-A6C34878D82A}">
                    <a16:rowId xmlns:a16="http://schemas.microsoft.com/office/drawing/2014/main" val="499017037"/>
                  </a:ext>
                </a:extLst>
              </a:tr>
            </a:tbl>
          </a:graphicData>
        </a:graphic>
      </p:graphicFrame>
      <p:sp>
        <p:nvSpPr>
          <p:cNvPr id="6" name="Title 1">
            <a:extLst>
              <a:ext uri="{FF2B5EF4-FFF2-40B4-BE49-F238E27FC236}">
                <a16:creationId xmlns:a16="http://schemas.microsoft.com/office/drawing/2014/main" id="{B05CECE9-7488-42AC-AEF3-DD2DF6359041}"/>
              </a:ext>
            </a:extLst>
          </p:cNvPr>
          <p:cNvSpPr>
            <a:spLocks noGrp="1"/>
          </p:cNvSpPr>
          <p:nvPr>
            <p:ph type="title"/>
          </p:nvPr>
        </p:nvSpPr>
        <p:spPr>
          <a:xfrm>
            <a:off x="544285" y="49917"/>
            <a:ext cx="11103430" cy="817349"/>
          </a:xfrm>
        </p:spPr>
        <p:txBody>
          <a:bodyPr>
            <a:noAutofit/>
          </a:bodyPr>
          <a:lstStyle/>
          <a:p>
            <a:pPr algn="ctr"/>
            <a:r>
              <a:rPr lang="en-US" sz="2800" dirty="0">
                <a:solidFill>
                  <a:srgbClr val="0070C0"/>
                </a:solidFill>
                <a:latin typeface="Arial Black" panose="020B0A04020102020204" pitchFamily="34" charset="0"/>
              </a:rPr>
              <a:t>Employees in a Remote-Eligible Position </a:t>
            </a:r>
            <a:br>
              <a:rPr lang="en-US" sz="2800" dirty="0">
                <a:solidFill>
                  <a:srgbClr val="0070C0"/>
                </a:solidFill>
                <a:latin typeface="Arial Black" panose="020B0A04020102020204" pitchFamily="34" charset="0"/>
              </a:rPr>
            </a:br>
            <a:r>
              <a:rPr lang="en-US" sz="2800" dirty="0">
                <a:solidFill>
                  <a:srgbClr val="0070C0"/>
                </a:solidFill>
                <a:latin typeface="Arial Black" panose="020B0A04020102020204" pitchFamily="34" charset="0"/>
              </a:rPr>
              <a:t>Who ARE Frequent Travelers</a:t>
            </a:r>
          </a:p>
        </p:txBody>
      </p:sp>
      <p:sp>
        <p:nvSpPr>
          <p:cNvPr id="8" name="TextBox 7">
            <a:extLst>
              <a:ext uri="{FF2B5EF4-FFF2-40B4-BE49-F238E27FC236}">
                <a16:creationId xmlns:a16="http://schemas.microsoft.com/office/drawing/2014/main" id="{2AFA18D3-5DA6-4525-9D15-592D2FBA53C9}"/>
              </a:ext>
            </a:extLst>
          </p:cNvPr>
          <p:cNvSpPr txBox="1"/>
          <p:nvPr/>
        </p:nvSpPr>
        <p:spPr>
          <a:xfrm>
            <a:off x="9860437" y="6514178"/>
            <a:ext cx="1984247" cy="338554"/>
          </a:xfrm>
          <a:prstGeom prst="rect">
            <a:avLst/>
          </a:prstGeom>
          <a:noFill/>
        </p:spPr>
        <p:txBody>
          <a:bodyPr wrap="square" rtlCol="0">
            <a:spAutoFit/>
          </a:bodyPr>
          <a:lstStyle/>
          <a:p>
            <a:r>
              <a:rPr lang="en-US" sz="1600" dirty="0"/>
              <a:t>Duty Station Changes</a:t>
            </a:r>
          </a:p>
        </p:txBody>
      </p:sp>
    </p:spTree>
    <p:extLst>
      <p:ext uri="{BB962C8B-B14F-4D97-AF65-F5344CB8AC3E}">
        <p14:creationId xmlns:p14="http://schemas.microsoft.com/office/powerpoint/2010/main" val="38806976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FC4F8E82-CB18-482E-8A5E-54D046C3A800}"/>
              </a:ext>
            </a:extLst>
          </p:cNvPr>
          <p:cNvGraphicFramePr>
            <a:graphicFrameLocks noGrp="1"/>
          </p:cNvGraphicFramePr>
          <p:nvPr>
            <p:ph idx="1"/>
            <p:extLst>
              <p:ext uri="{D42A27DB-BD31-4B8C-83A1-F6EECF244321}">
                <p14:modId xmlns:p14="http://schemas.microsoft.com/office/powerpoint/2010/main" val="1035384356"/>
              </p:ext>
            </p:extLst>
          </p:nvPr>
        </p:nvGraphicFramePr>
        <p:xfrm>
          <a:off x="347316" y="961535"/>
          <a:ext cx="11497368" cy="5461475"/>
        </p:xfrm>
        <a:graphic>
          <a:graphicData uri="http://schemas.openxmlformats.org/drawingml/2006/table">
            <a:tbl>
              <a:tblPr firstRow="1" bandRow="1">
                <a:tableStyleId>{5C22544A-7EE6-4342-B048-85BDC9FD1C3A}</a:tableStyleId>
              </a:tblPr>
              <a:tblGrid>
                <a:gridCol w="1925621">
                  <a:extLst>
                    <a:ext uri="{9D8B030D-6E8A-4147-A177-3AD203B41FA5}">
                      <a16:colId xmlns:a16="http://schemas.microsoft.com/office/drawing/2014/main" val="4045364625"/>
                    </a:ext>
                  </a:extLst>
                </a:gridCol>
                <a:gridCol w="2383904">
                  <a:extLst>
                    <a:ext uri="{9D8B030D-6E8A-4147-A177-3AD203B41FA5}">
                      <a16:colId xmlns:a16="http://schemas.microsoft.com/office/drawing/2014/main" val="1285769475"/>
                    </a:ext>
                  </a:extLst>
                </a:gridCol>
                <a:gridCol w="2714920">
                  <a:extLst>
                    <a:ext uri="{9D8B030D-6E8A-4147-A177-3AD203B41FA5}">
                      <a16:colId xmlns:a16="http://schemas.microsoft.com/office/drawing/2014/main" val="4141380206"/>
                    </a:ext>
                  </a:extLst>
                </a:gridCol>
                <a:gridCol w="4472923">
                  <a:extLst>
                    <a:ext uri="{9D8B030D-6E8A-4147-A177-3AD203B41FA5}">
                      <a16:colId xmlns:a16="http://schemas.microsoft.com/office/drawing/2014/main" val="2361306754"/>
                    </a:ext>
                  </a:extLst>
                </a:gridCol>
              </a:tblGrid>
              <a:tr h="654834">
                <a:tc>
                  <a:txBody>
                    <a:bodyPr/>
                    <a:lstStyle/>
                    <a:p>
                      <a:pPr algn="ctr"/>
                      <a:endParaRPr lang="en-US" sz="1800" b="1" dirty="0">
                        <a:solidFill>
                          <a:schemeClr val="tx1"/>
                        </a:solidFill>
                      </a:endParaRPr>
                    </a:p>
                  </a:txBody>
                  <a:tcPr anchor="ctr">
                    <a:solidFill>
                      <a:schemeClr val="accent1">
                        <a:lumMod val="40000"/>
                        <a:lumOff val="60000"/>
                      </a:schemeClr>
                    </a:solidFill>
                  </a:tcPr>
                </a:tc>
                <a:tc>
                  <a:txBody>
                    <a:bodyPr/>
                    <a:lstStyle/>
                    <a:p>
                      <a:pPr algn="ctr"/>
                      <a:r>
                        <a:rPr lang="en-US" sz="1800" dirty="0">
                          <a:solidFill>
                            <a:schemeClr val="tx1"/>
                          </a:solidFill>
                        </a:rPr>
                        <a:t>Management</a:t>
                      </a:r>
                    </a:p>
                  </a:txBody>
                  <a:tcPr anchor="ctr">
                    <a:solidFill>
                      <a:schemeClr val="accent1">
                        <a:lumMod val="40000"/>
                        <a:lumOff val="60000"/>
                      </a:schemeClr>
                    </a:solidFill>
                  </a:tcPr>
                </a:tc>
                <a:tc>
                  <a:txBody>
                    <a:bodyPr/>
                    <a:lstStyle/>
                    <a:p>
                      <a:pPr algn="ctr"/>
                      <a:r>
                        <a:rPr lang="en-US" sz="1800" dirty="0">
                          <a:solidFill>
                            <a:schemeClr val="tx1"/>
                          </a:solidFill>
                        </a:rPr>
                        <a:t>NTEU</a:t>
                      </a:r>
                    </a:p>
                  </a:txBody>
                  <a:tcPr anchor="ctr">
                    <a:solidFill>
                      <a:schemeClr val="accent1">
                        <a:lumMod val="40000"/>
                        <a:lumOff val="60000"/>
                      </a:schemeClr>
                    </a:solidFill>
                  </a:tcPr>
                </a:tc>
                <a:tc>
                  <a:txBody>
                    <a:bodyPr/>
                    <a:lstStyle/>
                    <a:p>
                      <a:pPr algn="ctr"/>
                      <a:r>
                        <a:rPr lang="en-US" sz="1800" dirty="0">
                          <a:solidFill>
                            <a:schemeClr val="tx1"/>
                          </a:solidFill>
                        </a:rPr>
                        <a:t>Tentative Agreement</a:t>
                      </a:r>
                    </a:p>
                  </a:txBody>
                  <a:tcPr anchor="ctr">
                    <a:solidFill>
                      <a:schemeClr val="accent1">
                        <a:lumMod val="40000"/>
                        <a:lumOff val="60000"/>
                      </a:schemeClr>
                    </a:solidFill>
                  </a:tcPr>
                </a:tc>
                <a:extLst>
                  <a:ext uri="{0D108BD9-81ED-4DB2-BD59-A6C34878D82A}">
                    <a16:rowId xmlns:a16="http://schemas.microsoft.com/office/drawing/2014/main" val="4250835222"/>
                  </a:ext>
                </a:extLst>
              </a:tr>
              <a:tr h="2880217">
                <a:tc>
                  <a:txBody>
                    <a:bodyPr/>
                    <a:lstStyle/>
                    <a:p>
                      <a:pPr algn="ctr"/>
                      <a:r>
                        <a:rPr lang="en-US" sz="1800" b="1" dirty="0">
                          <a:solidFill>
                            <a:schemeClr val="tx1"/>
                          </a:solidFill>
                        </a:rPr>
                        <a:t>General Requirements</a:t>
                      </a:r>
                      <a:endParaRPr lang="en-US" sz="1100" b="1" dirty="0">
                        <a:solidFill>
                          <a:schemeClr val="tx1"/>
                        </a:solidFill>
                      </a:endParaRPr>
                    </a:p>
                  </a:txBody>
                  <a:tcPr>
                    <a:solidFill>
                      <a:schemeClr val="accent1">
                        <a:tint val="40000"/>
                        <a:alpha val="74000"/>
                      </a:schemeClr>
                    </a:solidFill>
                  </a:tcPr>
                </a:tc>
                <a:tc>
                  <a:txBody>
                    <a:bodyPr/>
                    <a:lstStyle/>
                    <a:p>
                      <a:pPr marL="0" marR="0" lvl="0" indent="0" algn="l" defTabSz="914400" rtl="0" eaLnBrk="1" fontAlgn="auto" latinLnBrk="0" hangingPunct="1">
                        <a:lnSpc>
                          <a:spcPct val="100000"/>
                        </a:lnSpc>
                        <a:spcBef>
                          <a:spcPts val="0"/>
                        </a:spcBef>
                        <a:spcAft>
                          <a:spcPts val="300"/>
                        </a:spcAft>
                        <a:buClrTx/>
                        <a:buSzTx/>
                        <a:buFont typeface="+mj-lt"/>
                        <a:buNone/>
                        <a:tabLst/>
                        <a:defRPr/>
                      </a:pPr>
                      <a:r>
                        <a:rPr lang="en-US" sz="1100" b="0" dirty="0">
                          <a:solidFill>
                            <a:schemeClr val="tx1"/>
                          </a:solidFill>
                        </a:rPr>
                        <a:t>N/A</a:t>
                      </a:r>
                    </a:p>
                  </a:txBody>
                  <a:tcPr>
                    <a:solidFill>
                      <a:schemeClr val="accent1">
                        <a:tint val="40000"/>
                        <a:alpha val="74000"/>
                      </a:schemeClr>
                    </a:solidFill>
                  </a:tcPr>
                </a:tc>
                <a:tc>
                  <a:txBody>
                    <a:bodyPr/>
                    <a:lstStyle/>
                    <a:p>
                      <a:pPr marL="0" marR="0" lvl="0" indent="0" algn="l" defTabSz="914400" rtl="0" eaLnBrk="1" fontAlgn="auto" latinLnBrk="0" hangingPunct="1">
                        <a:lnSpc>
                          <a:spcPct val="100000"/>
                        </a:lnSpc>
                        <a:spcBef>
                          <a:spcPts val="0"/>
                        </a:spcBef>
                        <a:spcAft>
                          <a:spcPts val="300"/>
                        </a:spcAft>
                        <a:buClrTx/>
                        <a:buSzTx/>
                        <a:buFont typeface="+mj-lt"/>
                        <a:buNone/>
                        <a:tabLst/>
                        <a:defRPr/>
                      </a:pPr>
                      <a:r>
                        <a:rPr lang="en-US" sz="1100" b="0" dirty="0">
                          <a:solidFill>
                            <a:schemeClr val="tx1"/>
                          </a:solidFill>
                        </a:rPr>
                        <a:t>Duty Station change requirements are the same for all employees.</a:t>
                      </a:r>
                    </a:p>
                    <a:p>
                      <a:pPr marL="0" marR="0" lvl="0" indent="0" algn="l" defTabSz="914400" rtl="0" eaLnBrk="1" fontAlgn="auto" latinLnBrk="0" hangingPunct="1">
                        <a:lnSpc>
                          <a:spcPct val="100000"/>
                        </a:lnSpc>
                        <a:spcBef>
                          <a:spcPts val="0"/>
                        </a:spcBef>
                        <a:spcAft>
                          <a:spcPts val="300"/>
                        </a:spcAft>
                        <a:buClrTx/>
                        <a:buSzTx/>
                        <a:buFont typeface="+mj-lt"/>
                        <a:buNone/>
                        <a:tabLst/>
                        <a:defRPr/>
                      </a:pPr>
                      <a:r>
                        <a:rPr lang="en-US" sz="1100" b="0" dirty="0">
                          <a:solidFill>
                            <a:schemeClr val="tx1"/>
                          </a:solidFill>
                        </a:rPr>
                        <a:t>No plan for changing regions</a:t>
                      </a:r>
                      <a:endParaRPr lang="en-US" sz="1100" b="1" dirty="0">
                        <a:solidFill>
                          <a:schemeClr val="tx1"/>
                        </a:solidFill>
                      </a:endParaRPr>
                    </a:p>
                  </a:txBody>
                  <a:tcPr>
                    <a:solidFill>
                      <a:schemeClr val="accent1">
                        <a:tint val="40000"/>
                        <a:alpha val="74000"/>
                      </a:schemeClr>
                    </a:solidFill>
                  </a:tcPr>
                </a:tc>
                <a:tc>
                  <a:txBody>
                    <a:bodyPr/>
                    <a:lstStyle/>
                    <a:p>
                      <a:pPr marL="0" marR="0" lvl="0" indent="0" algn="l" defTabSz="914400" rtl="0" eaLnBrk="1" fontAlgn="auto" latinLnBrk="0" hangingPunct="1">
                        <a:lnSpc>
                          <a:spcPct val="100000"/>
                        </a:lnSpc>
                        <a:spcBef>
                          <a:spcPts val="0"/>
                        </a:spcBef>
                        <a:spcAft>
                          <a:spcPts val="300"/>
                        </a:spcAft>
                        <a:buClrTx/>
                        <a:buSzTx/>
                        <a:buFont typeface="+mj-lt"/>
                        <a:buNone/>
                        <a:tabLst/>
                        <a:defRPr/>
                      </a:pPr>
                      <a:r>
                        <a:rPr lang="en-US" sz="1100" b="1" dirty="0">
                          <a:solidFill>
                            <a:srgbClr val="0070C0"/>
                          </a:solidFill>
                        </a:rPr>
                        <a:t>An examiner can change regions with or without changing their duty station if: </a:t>
                      </a:r>
                    </a:p>
                    <a:p>
                      <a:pPr marL="339725" marR="0" lvl="1" indent="-2286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b="1" dirty="0">
                          <a:solidFill>
                            <a:srgbClr val="0070C0"/>
                          </a:solidFill>
                        </a:rPr>
                        <a:t>after the change, their current (or new) duty station meets the airport, number of flights, and flight time requirements.</a:t>
                      </a:r>
                    </a:p>
                    <a:p>
                      <a:pPr marL="339725" marR="0" lvl="1" indent="-2286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b="1" dirty="0">
                          <a:solidFill>
                            <a:srgbClr val="0070C0"/>
                          </a:solidFill>
                        </a:rPr>
                        <a:t>the receiving region has an examiner vacancy available </a:t>
                      </a:r>
                      <a:r>
                        <a:rPr lang="en-US" sz="1100" b="1" i="1" dirty="0">
                          <a:solidFill>
                            <a:srgbClr val="0070C0"/>
                          </a:solidFill>
                        </a:rPr>
                        <a:t>or</a:t>
                      </a:r>
                      <a:r>
                        <a:rPr lang="en-US" sz="1100" b="1" i="0" dirty="0">
                          <a:solidFill>
                            <a:srgbClr val="0070C0"/>
                          </a:solidFill>
                        </a:rPr>
                        <a:t> is not exceeding its authorized headcount by more than 5. </a:t>
                      </a: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1100" b="1" i="0" dirty="0">
                          <a:solidFill>
                            <a:srgbClr val="0070C0"/>
                          </a:solidFill>
                        </a:rPr>
                        <a:t>Requirements related to a probationary period or working in the region for 2 years may be waived for:</a:t>
                      </a:r>
                    </a:p>
                    <a:p>
                      <a:pPr marL="339725" marR="0" lvl="0" indent="-227013"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b="1" i="0" dirty="0">
                          <a:solidFill>
                            <a:srgbClr val="0070C0"/>
                          </a:solidFill>
                        </a:rPr>
                        <a:t>Long-term medical situation of a family member where services or care are more accessible from a specific location</a:t>
                      </a:r>
                    </a:p>
                    <a:p>
                      <a:pPr marL="339725" marR="0" lvl="0" indent="-227013"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b="1" i="0" dirty="0">
                          <a:solidFill>
                            <a:srgbClr val="0070C0"/>
                          </a:solidFill>
                        </a:rPr>
                        <a:t>Specific situations related to a family member status, such as divorce (custody issues) or spousal placement (dual career)</a:t>
                      </a: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1100" b="1" i="0" dirty="0">
                          <a:solidFill>
                            <a:srgbClr val="0070C0"/>
                          </a:solidFill>
                        </a:rPr>
                        <a:t>A regional transfer for personal medical situation or disability can be made as part of the reasonable accommodations process.</a:t>
                      </a:r>
                      <a:endParaRPr lang="en-US" sz="1100" b="1" dirty="0">
                        <a:solidFill>
                          <a:srgbClr val="0070C0"/>
                        </a:solidFill>
                      </a:endParaRPr>
                    </a:p>
                  </a:txBody>
                  <a:tcPr>
                    <a:solidFill>
                      <a:schemeClr val="accent1">
                        <a:tint val="40000"/>
                        <a:alpha val="74000"/>
                      </a:schemeClr>
                    </a:solidFill>
                  </a:tcPr>
                </a:tc>
                <a:extLst>
                  <a:ext uri="{0D108BD9-81ED-4DB2-BD59-A6C34878D82A}">
                    <a16:rowId xmlns:a16="http://schemas.microsoft.com/office/drawing/2014/main" val="1964220654"/>
                  </a:ext>
                </a:extLst>
              </a:tr>
              <a:tr h="1926424">
                <a:tc>
                  <a:txBody>
                    <a:bodyPr/>
                    <a:lstStyle/>
                    <a:p>
                      <a:pPr algn="ctr"/>
                      <a:r>
                        <a:rPr lang="en-US" sz="1800" b="1" dirty="0">
                          <a:solidFill>
                            <a:schemeClr val="tx1"/>
                          </a:solidFill>
                        </a:rPr>
                        <a:t>Eligibility Requirements</a:t>
                      </a:r>
                    </a:p>
                  </a:txBody>
                  <a:tcPr/>
                </a:tc>
                <a:tc>
                  <a:txBody>
                    <a:bodyPr/>
                    <a:lstStyle/>
                    <a:p>
                      <a:pPr>
                        <a:spcAft>
                          <a:spcPts val="300"/>
                        </a:spcAft>
                      </a:pPr>
                      <a:r>
                        <a:rPr lang="en-US" sz="1100" b="0" dirty="0">
                          <a:solidFill>
                            <a:schemeClr val="tx1"/>
                          </a:solidFill>
                        </a:rPr>
                        <a:t>N/A</a:t>
                      </a:r>
                    </a:p>
                  </a:txBody>
                  <a:tcPr/>
                </a:tc>
                <a:tc>
                  <a:txBody>
                    <a:bodyPr/>
                    <a:lstStyle/>
                    <a:p>
                      <a:pPr>
                        <a:spcAft>
                          <a:spcPts val="300"/>
                        </a:spcAft>
                      </a:pPr>
                      <a:r>
                        <a:rPr lang="en-US" sz="1100" b="0" dirty="0">
                          <a:solidFill>
                            <a:schemeClr val="tx1"/>
                          </a:solidFill>
                        </a:rPr>
                        <a:t>N/A</a:t>
                      </a:r>
                    </a:p>
                  </a:txBody>
                  <a:tcPr/>
                </a:tc>
                <a:tc>
                  <a:txBody>
                    <a:bodyPr/>
                    <a:lstStyle/>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b="1" dirty="0">
                          <a:solidFill>
                            <a:srgbClr val="0070C0"/>
                          </a:solidFill>
                        </a:rPr>
                        <a:t>Must be an examiner</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b="1" dirty="0">
                          <a:solidFill>
                            <a:srgbClr val="0070C0"/>
                          </a:solidFill>
                        </a:rPr>
                        <a:t>Must not have been issued an At-Risk memo due to performance concerns within a year</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b="1" dirty="0">
                          <a:solidFill>
                            <a:srgbClr val="0070C0"/>
                          </a:solidFill>
                        </a:rPr>
                        <a:t>Must not have been on a Performance Improvement Plan within a year</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b="1" dirty="0">
                          <a:solidFill>
                            <a:srgbClr val="0070C0"/>
                          </a:solidFill>
                        </a:rPr>
                        <a:t>Must not be on a probationary period</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b="1" dirty="0">
                          <a:solidFill>
                            <a:srgbClr val="0070C0"/>
                          </a:solidFill>
                        </a:rPr>
                        <a:t>Must have been working in their current region for at least two years</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b="1" dirty="0">
                          <a:solidFill>
                            <a:srgbClr val="0070C0"/>
                          </a:solidFill>
                        </a:rPr>
                        <a:t>Must not have had any disciplinary action in the last two years</a:t>
                      </a:r>
                    </a:p>
                  </a:txBody>
                  <a:tcPr>
                    <a:solidFill>
                      <a:schemeClr val="accent5">
                        <a:lumMod val="20000"/>
                        <a:lumOff val="80000"/>
                        <a:alpha val="74000"/>
                      </a:schemeClr>
                    </a:solidFill>
                  </a:tcPr>
                </a:tc>
                <a:extLst>
                  <a:ext uri="{0D108BD9-81ED-4DB2-BD59-A6C34878D82A}">
                    <a16:rowId xmlns:a16="http://schemas.microsoft.com/office/drawing/2014/main" val="499017037"/>
                  </a:ext>
                </a:extLst>
              </a:tr>
            </a:tbl>
          </a:graphicData>
        </a:graphic>
      </p:graphicFrame>
      <p:sp>
        <p:nvSpPr>
          <p:cNvPr id="6" name="Title 1">
            <a:extLst>
              <a:ext uri="{FF2B5EF4-FFF2-40B4-BE49-F238E27FC236}">
                <a16:creationId xmlns:a16="http://schemas.microsoft.com/office/drawing/2014/main" id="{B05CECE9-7488-42AC-AEF3-DD2DF6359041}"/>
              </a:ext>
            </a:extLst>
          </p:cNvPr>
          <p:cNvSpPr>
            <a:spLocks noGrp="1"/>
          </p:cNvSpPr>
          <p:nvPr>
            <p:ph type="title"/>
          </p:nvPr>
        </p:nvSpPr>
        <p:spPr>
          <a:xfrm>
            <a:off x="544285" y="49917"/>
            <a:ext cx="11103430" cy="911617"/>
          </a:xfrm>
        </p:spPr>
        <p:txBody>
          <a:bodyPr>
            <a:noAutofit/>
          </a:bodyPr>
          <a:lstStyle/>
          <a:p>
            <a:pPr algn="ctr">
              <a:tabLst>
                <a:tab pos="2290763" algn="l"/>
              </a:tabLst>
            </a:pPr>
            <a:r>
              <a:rPr lang="en-US" sz="2800" dirty="0">
                <a:solidFill>
                  <a:srgbClr val="0070C0"/>
                </a:solidFill>
                <a:latin typeface="Arial Black" panose="020B0A04020102020204" pitchFamily="34" charset="0"/>
              </a:rPr>
              <a:t>Examiner Requests for Change in </a:t>
            </a:r>
            <a:br>
              <a:rPr lang="en-US" sz="2800" dirty="0">
                <a:solidFill>
                  <a:srgbClr val="0070C0"/>
                </a:solidFill>
                <a:latin typeface="Arial Black" panose="020B0A04020102020204" pitchFamily="34" charset="0"/>
              </a:rPr>
            </a:br>
            <a:r>
              <a:rPr lang="en-US" sz="2800" dirty="0">
                <a:solidFill>
                  <a:srgbClr val="0070C0"/>
                </a:solidFill>
                <a:latin typeface="Arial Black" panose="020B0A04020102020204" pitchFamily="34" charset="0"/>
              </a:rPr>
              <a:t>Region and/or Duty Station Location</a:t>
            </a:r>
            <a:endParaRPr lang="en-US" sz="2000" dirty="0">
              <a:solidFill>
                <a:srgbClr val="0070C0"/>
              </a:solidFill>
              <a:latin typeface="Arial Black" panose="020B0A04020102020204" pitchFamily="34" charset="0"/>
            </a:endParaRPr>
          </a:p>
        </p:txBody>
      </p:sp>
      <p:sp>
        <p:nvSpPr>
          <p:cNvPr id="4" name="TextBox 3">
            <a:extLst>
              <a:ext uri="{FF2B5EF4-FFF2-40B4-BE49-F238E27FC236}">
                <a16:creationId xmlns:a16="http://schemas.microsoft.com/office/drawing/2014/main" id="{562AE010-D0C5-4CF5-920F-842432486A05}"/>
              </a:ext>
            </a:extLst>
          </p:cNvPr>
          <p:cNvSpPr txBox="1"/>
          <p:nvPr/>
        </p:nvSpPr>
        <p:spPr>
          <a:xfrm>
            <a:off x="9860437" y="6423010"/>
            <a:ext cx="1984247" cy="338554"/>
          </a:xfrm>
          <a:prstGeom prst="rect">
            <a:avLst/>
          </a:prstGeom>
          <a:noFill/>
        </p:spPr>
        <p:txBody>
          <a:bodyPr wrap="square" rtlCol="0">
            <a:spAutoFit/>
          </a:bodyPr>
          <a:lstStyle/>
          <a:p>
            <a:r>
              <a:rPr lang="en-US" sz="1600" dirty="0"/>
              <a:t>Duty Station Changes</a:t>
            </a:r>
          </a:p>
        </p:txBody>
      </p:sp>
    </p:spTree>
    <p:extLst>
      <p:ext uri="{BB962C8B-B14F-4D97-AF65-F5344CB8AC3E}">
        <p14:creationId xmlns:p14="http://schemas.microsoft.com/office/powerpoint/2010/main" val="41068489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1AE2D-590E-4296-8E13-A5281FEBC63F}"/>
              </a:ext>
            </a:extLst>
          </p:cNvPr>
          <p:cNvSpPr>
            <a:spLocks noGrp="1"/>
          </p:cNvSpPr>
          <p:nvPr>
            <p:ph type="title"/>
          </p:nvPr>
        </p:nvSpPr>
        <p:spPr>
          <a:xfrm>
            <a:off x="1604668" y="2592984"/>
            <a:ext cx="8982664" cy="1672031"/>
          </a:xfrm>
          <a:solidFill>
            <a:srgbClr val="E9EBF5"/>
          </a:solidFill>
        </p:spPr>
        <p:txBody>
          <a:bodyPr anchor="ctr">
            <a:normAutofit/>
          </a:bodyPr>
          <a:lstStyle/>
          <a:p>
            <a:pPr algn="ctr"/>
            <a:r>
              <a:rPr lang="en-US" dirty="0">
                <a:latin typeface="Arial" panose="020B0604020202020204" pitchFamily="34" charset="0"/>
                <a:cs typeface="Arial" panose="020B0604020202020204" pitchFamily="34" charset="0"/>
              </a:rPr>
              <a:t>Other Provisions</a:t>
            </a:r>
          </a:p>
        </p:txBody>
      </p:sp>
    </p:spTree>
    <p:extLst>
      <p:ext uri="{BB962C8B-B14F-4D97-AF65-F5344CB8AC3E}">
        <p14:creationId xmlns:p14="http://schemas.microsoft.com/office/powerpoint/2010/main" val="5714642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FC4F8E82-CB18-482E-8A5E-54D046C3A800}"/>
              </a:ext>
            </a:extLst>
          </p:cNvPr>
          <p:cNvGraphicFramePr>
            <a:graphicFrameLocks noGrp="1"/>
          </p:cNvGraphicFramePr>
          <p:nvPr>
            <p:ph idx="1"/>
            <p:extLst>
              <p:ext uri="{D42A27DB-BD31-4B8C-83A1-F6EECF244321}">
                <p14:modId xmlns:p14="http://schemas.microsoft.com/office/powerpoint/2010/main" val="1522109275"/>
              </p:ext>
            </p:extLst>
          </p:nvPr>
        </p:nvGraphicFramePr>
        <p:xfrm>
          <a:off x="347316" y="339365"/>
          <a:ext cx="11497368" cy="6113280"/>
        </p:xfrm>
        <a:graphic>
          <a:graphicData uri="http://schemas.openxmlformats.org/drawingml/2006/table">
            <a:tbl>
              <a:tblPr firstRow="1" bandRow="1">
                <a:tableStyleId>{5C22544A-7EE6-4342-B048-85BDC9FD1C3A}</a:tableStyleId>
              </a:tblPr>
              <a:tblGrid>
                <a:gridCol w="1743768">
                  <a:extLst>
                    <a:ext uri="{9D8B030D-6E8A-4147-A177-3AD203B41FA5}">
                      <a16:colId xmlns:a16="http://schemas.microsoft.com/office/drawing/2014/main" val="4045364625"/>
                    </a:ext>
                  </a:extLst>
                </a:gridCol>
                <a:gridCol w="2971110">
                  <a:extLst>
                    <a:ext uri="{9D8B030D-6E8A-4147-A177-3AD203B41FA5}">
                      <a16:colId xmlns:a16="http://schemas.microsoft.com/office/drawing/2014/main" val="1285769475"/>
                    </a:ext>
                  </a:extLst>
                </a:gridCol>
                <a:gridCol w="3289954">
                  <a:extLst>
                    <a:ext uri="{9D8B030D-6E8A-4147-A177-3AD203B41FA5}">
                      <a16:colId xmlns:a16="http://schemas.microsoft.com/office/drawing/2014/main" val="4141380206"/>
                    </a:ext>
                  </a:extLst>
                </a:gridCol>
                <a:gridCol w="3492536">
                  <a:extLst>
                    <a:ext uri="{9D8B030D-6E8A-4147-A177-3AD203B41FA5}">
                      <a16:colId xmlns:a16="http://schemas.microsoft.com/office/drawing/2014/main" val="2361306754"/>
                    </a:ext>
                  </a:extLst>
                </a:gridCol>
              </a:tblGrid>
              <a:tr h="706066">
                <a:tc>
                  <a:txBody>
                    <a:bodyPr/>
                    <a:lstStyle/>
                    <a:p>
                      <a:pPr algn="ctr"/>
                      <a:endParaRPr lang="en-US" sz="1800" b="1" dirty="0">
                        <a:solidFill>
                          <a:schemeClr val="tx1"/>
                        </a:solidFill>
                      </a:endParaRPr>
                    </a:p>
                  </a:txBody>
                  <a:tcPr anchor="ctr">
                    <a:solidFill>
                      <a:schemeClr val="accent1">
                        <a:lumMod val="40000"/>
                        <a:lumOff val="60000"/>
                      </a:schemeClr>
                    </a:solidFill>
                  </a:tcPr>
                </a:tc>
                <a:tc>
                  <a:txBody>
                    <a:bodyPr/>
                    <a:lstStyle/>
                    <a:p>
                      <a:pPr algn="ctr"/>
                      <a:r>
                        <a:rPr lang="en-US" sz="1800" dirty="0">
                          <a:solidFill>
                            <a:schemeClr val="tx1"/>
                          </a:solidFill>
                        </a:rPr>
                        <a:t>Management</a:t>
                      </a:r>
                    </a:p>
                  </a:txBody>
                  <a:tcPr anchor="ctr">
                    <a:solidFill>
                      <a:schemeClr val="accent1">
                        <a:lumMod val="40000"/>
                        <a:lumOff val="60000"/>
                      </a:schemeClr>
                    </a:solidFill>
                  </a:tcPr>
                </a:tc>
                <a:tc>
                  <a:txBody>
                    <a:bodyPr/>
                    <a:lstStyle/>
                    <a:p>
                      <a:pPr algn="ctr"/>
                      <a:r>
                        <a:rPr lang="en-US" sz="1800" dirty="0">
                          <a:solidFill>
                            <a:schemeClr val="tx1"/>
                          </a:solidFill>
                        </a:rPr>
                        <a:t>NTEU</a:t>
                      </a:r>
                    </a:p>
                  </a:txBody>
                  <a:tcPr anchor="ctr">
                    <a:solidFill>
                      <a:schemeClr val="accent1">
                        <a:lumMod val="40000"/>
                        <a:lumOff val="60000"/>
                      </a:schemeClr>
                    </a:solidFill>
                  </a:tcPr>
                </a:tc>
                <a:tc>
                  <a:txBody>
                    <a:bodyPr/>
                    <a:lstStyle/>
                    <a:p>
                      <a:pPr algn="ctr"/>
                      <a:r>
                        <a:rPr lang="en-US" sz="1800" dirty="0">
                          <a:solidFill>
                            <a:schemeClr val="tx1"/>
                          </a:solidFill>
                        </a:rPr>
                        <a:t>Tentative Agreement</a:t>
                      </a:r>
                    </a:p>
                  </a:txBody>
                  <a:tcPr anchor="ctr">
                    <a:solidFill>
                      <a:schemeClr val="accent1">
                        <a:lumMod val="40000"/>
                        <a:lumOff val="60000"/>
                      </a:schemeClr>
                    </a:solidFill>
                  </a:tcPr>
                </a:tc>
                <a:extLst>
                  <a:ext uri="{0D108BD9-81ED-4DB2-BD59-A6C34878D82A}">
                    <a16:rowId xmlns:a16="http://schemas.microsoft.com/office/drawing/2014/main" val="4250835222"/>
                  </a:ext>
                </a:extLst>
              </a:tr>
              <a:tr h="2370367">
                <a:tc>
                  <a:txBody>
                    <a:bodyPr/>
                    <a:lstStyle/>
                    <a:p>
                      <a:pPr algn="ctr"/>
                      <a:r>
                        <a:rPr lang="en-US" sz="1800" b="1" dirty="0">
                          <a:solidFill>
                            <a:schemeClr val="tx1"/>
                          </a:solidFill>
                        </a:rPr>
                        <a:t>Surveillance &amp; Micro-management</a:t>
                      </a:r>
                    </a:p>
                  </a:txBody>
                  <a:tcPr>
                    <a:solidFill>
                      <a:schemeClr val="accent1">
                        <a:tint val="40000"/>
                        <a:alpha val="74000"/>
                      </a:schemeClr>
                    </a:solidFill>
                  </a:tcPr>
                </a:tc>
                <a:tc>
                  <a:txBody>
                    <a:bodyPr/>
                    <a:lstStyle/>
                    <a:p>
                      <a:pPr marL="171450" indent="-171450">
                        <a:spcAft>
                          <a:spcPts val="600"/>
                        </a:spcAft>
                        <a:buFont typeface="Arial" panose="020B0604020202020204" pitchFamily="34" charset="0"/>
                        <a:buChar char="•"/>
                      </a:pPr>
                      <a:r>
                        <a:rPr lang="en-US" sz="1200" b="0" dirty="0">
                          <a:solidFill>
                            <a:schemeClr val="tx1"/>
                          </a:solidFill>
                        </a:rPr>
                        <a:t>Employees must use their Teams status light to show their availability</a:t>
                      </a:r>
                    </a:p>
                    <a:p>
                      <a:pPr marL="461963" lvl="1" indent="-171450">
                        <a:spcAft>
                          <a:spcPts val="600"/>
                        </a:spcAft>
                        <a:buFont typeface="Arial" panose="020B0604020202020204" pitchFamily="34" charset="0"/>
                        <a:buChar char="•"/>
                      </a:pPr>
                      <a:r>
                        <a:rPr lang="en-US" sz="1200" b="0" dirty="0">
                          <a:solidFill>
                            <a:schemeClr val="tx1"/>
                          </a:solidFill>
                        </a:rPr>
                        <a:t>opens the door to using Teams for discipline &amp; performance management</a:t>
                      </a:r>
                    </a:p>
                    <a:p>
                      <a:pPr marL="171450" indent="-171450">
                        <a:spcAft>
                          <a:spcPts val="600"/>
                        </a:spcAft>
                        <a:buFont typeface="Arial" panose="020B0604020202020204" pitchFamily="34" charset="0"/>
                        <a:buChar char="•"/>
                      </a:pPr>
                      <a:r>
                        <a:rPr lang="en-US" sz="1200" b="0" dirty="0">
                          <a:solidFill>
                            <a:schemeClr val="tx1"/>
                          </a:solidFill>
                        </a:rPr>
                        <a:t>Employees required to make their work schedules “visible to all colleagues”</a:t>
                      </a:r>
                    </a:p>
                    <a:p>
                      <a:pPr marL="171450" indent="-171450">
                        <a:spcAft>
                          <a:spcPts val="600"/>
                        </a:spcAft>
                        <a:buFont typeface="Arial" panose="020B0604020202020204" pitchFamily="34" charset="0"/>
                        <a:buChar char="•"/>
                      </a:pPr>
                      <a:r>
                        <a:rPr lang="en-US" sz="1200" b="0" dirty="0">
                          <a:solidFill>
                            <a:schemeClr val="tx1"/>
                          </a:solidFill>
                        </a:rPr>
                        <a:t>Management “may periodically audit the actual work patterns of employees against the parameters established for their work location designation to ensure compliance”</a:t>
                      </a:r>
                    </a:p>
                  </a:txBody>
                  <a:tcPr>
                    <a:solidFill>
                      <a:schemeClr val="accent1">
                        <a:tint val="40000"/>
                        <a:alpha val="74000"/>
                      </a:schemeClr>
                    </a:solidFill>
                  </a:tcPr>
                </a:tc>
                <a:tc>
                  <a:txBody>
                    <a:bodyPr/>
                    <a:lstStyle/>
                    <a:p>
                      <a:pPr marL="171450" indent="-171450">
                        <a:spcAft>
                          <a:spcPts val="600"/>
                        </a:spcAft>
                        <a:buFont typeface="Arial" panose="020B0604020202020204" pitchFamily="34" charset="0"/>
                        <a:buChar char="•"/>
                      </a:pPr>
                      <a:r>
                        <a:rPr lang="en-US" sz="1200" b="0" dirty="0">
                          <a:solidFill>
                            <a:schemeClr val="tx1"/>
                          </a:solidFill>
                        </a:rPr>
                        <a:t>Removes management discretion in most cases</a:t>
                      </a:r>
                    </a:p>
                    <a:p>
                      <a:pPr marL="171450" indent="-171450">
                        <a:spcAft>
                          <a:spcPts val="600"/>
                        </a:spcAft>
                        <a:buFont typeface="Arial" panose="020B0604020202020204" pitchFamily="34" charset="0"/>
                        <a:buChar char="•"/>
                      </a:pPr>
                      <a:r>
                        <a:rPr lang="en-US" sz="1200" b="0" dirty="0">
                          <a:solidFill>
                            <a:schemeClr val="tx1"/>
                          </a:solidFill>
                        </a:rPr>
                        <a:t>No micro-management or surveillance provisions</a:t>
                      </a:r>
                    </a:p>
                    <a:p>
                      <a:pPr>
                        <a:spcAft>
                          <a:spcPts val="600"/>
                        </a:spcAft>
                      </a:pPr>
                      <a:endParaRPr lang="en-US" sz="1200" b="0" dirty="0">
                        <a:solidFill>
                          <a:schemeClr val="tx1"/>
                        </a:solidFill>
                      </a:endParaRPr>
                    </a:p>
                    <a:p>
                      <a:endParaRPr lang="en-US" sz="1200" dirty="0">
                        <a:solidFill>
                          <a:schemeClr val="tx1"/>
                        </a:solidFill>
                      </a:endParaRPr>
                    </a:p>
                  </a:txBody>
                  <a:tcPr>
                    <a:solidFill>
                      <a:schemeClr val="accent1">
                        <a:tint val="40000"/>
                        <a:alpha val="74000"/>
                      </a:schemeClr>
                    </a:solidFill>
                  </a:tcPr>
                </a:tc>
                <a:tc>
                  <a:txBody>
                    <a:bodyPr/>
                    <a:lstStyle/>
                    <a:p>
                      <a:pPr marL="171450" indent="-171450">
                        <a:spcBef>
                          <a:spcPts val="600"/>
                        </a:spcBef>
                        <a:buFont typeface="Arial" panose="020B0604020202020204" pitchFamily="34" charset="0"/>
                        <a:buChar char="•"/>
                      </a:pPr>
                      <a:r>
                        <a:rPr lang="en-US" sz="1200" b="1" dirty="0">
                          <a:solidFill>
                            <a:srgbClr val="0070C0"/>
                          </a:solidFill>
                        </a:rPr>
                        <a:t>Removes all the micro-management &amp; surveillance language in management’s proposal</a:t>
                      </a:r>
                    </a:p>
                    <a:p>
                      <a:pPr marL="171450" indent="-171450">
                        <a:spcBef>
                          <a:spcPts val="600"/>
                        </a:spcBef>
                        <a:buFont typeface="Arial" panose="020B0604020202020204" pitchFamily="34" charset="0"/>
                        <a:buChar char="•"/>
                      </a:pPr>
                      <a:r>
                        <a:rPr lang="en-US" sz="1200" b="1" dirty="0">
                          <a:solidFill>
                            <a:srgbClr val="0070C0"/>
                          </a:solidFill>
                        </a:rPr>
                        <a:t>Creates objective criteria that managers must use when exercising discretion</a:t>
                      </a:r>
                    </a:p>
                    <a:p>
                      <a:pPr marL="171450" indent="-171450">
                        <a:spcBef>
                          <a:spcPts val="600"/>
                        </a:spcBef>
                        <a:buFont typeface="Arial" panose="020B0604020202020204" pitchFamily="34" charset="0"/>
                        <a:buChar char="•"/>
                      </a:pPr>
                      <a:r>
                        <a:rPr lang="en-US" sz="1200" b="1" dirty="0">
                          <a:solidFill>
                            <a:srgbClr val="0070C0"/>
                          </a:solidFill>
                        </a:rPr>
                        <a:t>Centralizes decisions about Work Location Designation and changes to duty station in OHC – removing the risk of inconsistent application by supervisors &amp; division leaders</a:t>
                      </a:r>
                    </a:p>
                  </a:txBody>
                  <a:tcPr>
                    <a:solidFill>
                      <a:schemeClr val="accent1">
                        <a:tint val="40000"/>
                        <a:alpha val="74000"/>
                      </a:schemeClr>
                    </a:solidFill>
                  </a:tcPr>
                </a:tc>
                <a:extLst>
                  <a:ext uri="{0D108BD9-81ED-4DB2-BD59-A6C34878D82A}">
                    <a16:rowId xmlns:a16="http://schemas.microsoft.com/office/drawing/2014/main" val="1964220654"/>
                  </a:ext>
                </a:extLst>
              </a:tr>
              <a:tr h="1379614">
                <a:tc>
                  <a:txBody>
                    <a:bodyPr/>
                    <a:lstStyle/>
                    <a:p>
                      <a:pPr algn="ctr"/>
                      <a:r>
                        <a:rPr lang="en-US" sz="1800" b="1" dirty="0">
                          <a:solidFill>
                            <a:schemeClr val="tx1"/>
                          </a:solidFill>
                        </a:rPr>
                        <a:t>Working in Hawaii, Alaska, &amp; Puerto Rico</a:t>
                      </a:r>
                    </a:p>
                  </a:txBody>
                  <a:tcPr/>
                </a:tc>
                <a:tc>
                  <a:txBody>
                    <a:bodyPr/>
                    <a:lstStyle/>
                    <a:p>
                      <a:r>
                        <a:rPr lang="en-US" sz="1200" dirty="0">
                          <a:solidFill>
                            <a:schemeClr val="tx1"/>
                          </a:solidFill>
                        </a:rPr>
                        <a:t>Not Permitted</a:t>
                      </a:r>
                    </a:p>
                  </a:txBody>
                  <a:tcPr/>
                </a:tc>
                <a:tc>
                  <a:txBody>
                    <a:bodyPr/>
                    <a:lstStyle/>
                    <a:p>
                      <a:r>
                        <a:rPr lang="en-US" sz="1200" dirty="0">
                          <a:solidFill>
                            <a:schemeClr val="tx1"/>
                          </a:solidFill>
                        </a:rPr>
                        <a:t>Treated the same as the rest of the US</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dirty="0">
                          <a:solidFill>
                            <a:schemeClr val="tx1"/>
                          </a:solidFill>
                        </a:rPr>
                        <a:t>Permanent duty station not permitted but:</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b="1" i="0" dirty="0">
                          <a:solidFill>
                            <a:srgbClr val="0070C0"/>
                          </a:solidFill>
                        </a:rPr>
                        <a:t>Specifically allows situational &amp; extended situational telework</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b="1" i="0" dirty="0">
                          <a:solidFill>
                            <a:srgbClr val="0070C0"/>
                          </a:solidFill>
                        </a:rPr>
                        <a:t>Allows a longer-term stay if employee’s spouse is temporarily assigned to one of these locations by DOD or another government agency</a:t>
                      </a:r>
                    </a:p>
                  </a:txBody>
                  <a:tcPr/>
                </a:tc>
                <a:extLst>
                  <a:ext uri="{0D108BD9-81ED-4DB2-BD59-A6C34878D82A}">
                    <a16:rowId xmlns:a16="http://schemas.microsoft.com/office/drawing/2014/main" val="3916117077"/>
                  </a:ext>
                </a:extLst>
              </a:tr>
              <a:tr h="1513000">
                <a:tc>
                  <a:txBody>
                    <a:bodyPr/>
                    <a:lstStyle/>
                    <a:p>
                      <a:pPr algn="ctr"/>
                      <a:r>
                        <a:rPr lang="en-US" sz="1800" b="1" dirty="0">
                          <a:solidFill>
                            <a:schemeClr val="tx1"/>
                          </a:solidFill>
                        </a:rPr>
                        <a:t>Equity &amp; Fairness</a:t>
                      </a:r>
                    </a:p>
                  </a:txBody>
                  <a:tcPr>
                    <a:solidFill>
                      <a:schemeClr val="accent1">
                        <a:tint val="40000"/>
                        <a:alpha val="74000"/>
                      </a:schemeClr>
                    </a:solidFill>
                  </a:tcPr>
                </a:tc>
                <a:tc>
                  <a:txBody>
                    <a:bodyPr/>
                    <a:lstStyle/>
                    <a:p>
                      <a:pPr marL="171450" indent="-171450">
                        <a:buFont typeface="Arial" panose="020B0604020202020204" pitchFamily="34" charset="0"/>
                        <a:buChar char="•"/>
                      </a:pPr>
                      <a:r>
                        <a:rPr lang="en-US" sz="1200" dirty="0">
                          <a:solidFill>
                            <a:schemeClr val="tx1"/>
                          </a:solidFill>
                        </a:rPr>
                        <a:t>Everything is at management’s discretion</a:t>
                      </a:r>
                    </a:p>
                    <a:p>
                      <a:pPr marL="171450" indent="-171450">
                        <a:buFont typeface="Arial" panose="020B0604020202020204" pitchFamily="34" charset="0"/>
                        <a:buChar char="•"/>
                      </a:pPr>
                      <a:r>
                        <a:rPr lang="en-US" sz="1200" dirty="0">
                          <a:solidFill>
                            <a:schemeClr val="tx1"/>
                          </a:solidFill>
                        </a:rPr>
                        <a:t>No objective criteria</a:t>
                      </a:r>
                    </a:p>
                    <a:p>
                      <a:pPr marL="171450" indent="-171450">
                        <a:buFont typeface="Arial" panose="020B0604020202020204" pitchFamily="34" charset="0"/>
                        <a:buChar char="•"/>
                      </a:pPr>
                      <a:r>
                        <a:rPr lang="en-US" sz="1200" dirty="0">
                          <a:solidFill>
                            <a:schemeClr val="tx1"/>
                          </a:solidFill>
                        </a:rPr>
                        <a:t>No requirement to document decision-making or provide employee with written reasons for denying their request</a:t>
                      </a:r>
                    </a:p>
                  </a:txBody>
                  <a:tcPr>
                    <a:solidFill>
                      <a:schemeClr val="accent1">
                        <a:tint val="40000"/>
                        <a:alpha val="74000"/>
                      </a:schemeClr>
                    </a:solidFill>
                  </a:tcPr>
                </a:tc>
                <a:tc>
                  <a:txBody>
                    <a:bodyPr/>
                    <a:lstStyle/>
                    <a:p>
                      <a:pPr marL="171450" indent="-171450">
                        <a:buFont typeface="Arial" panose="020B0604020202020204" pitchFamily="34" charset="0"/>
                        <a:buChar char="•"/>
                      </a:pPr>
                      <a:r>
                        <a:rPr lang="en-US" sz="1200" dirty="0">
                          <a:solidFill>
                            <a:schemeClr val="tx1"/>
                          </a:solidFill>
                        </a:rPr>
                        <a:t>100% employee freedom &amp; choice</a:t>
                      </a:r>
                    </a:p>
                    <a:p>
                      <a:pPr marL="171450" indent="-171450">
                        <a:buFont typeface="Arial" panose="020B0604020202020204" pitchFamily="34" charset="0"/>
                        <a:buChar char="•"/>
                      </a:pPr>
                      <a:r>
                        <a:rPr lang="en-US" sz="1200" dirty="0">
                          <a:solidFill>
                            <a:schemeClr val="tx1"/>
                          </a:solidFill>
                        </a:rPr>
                        <a:t>Requires OHC to keep records of denials that include EEO data and share the data with NTEU on a regular schedule</a:t>
                      </a:r>
                    </a:p>
                    <a:p>
                      <a:pPr marL="171450" indent="-171450">
                        <a:buFont typeface="Arial" panose="020B0604020202020204" pitchFamily="34" charset="0"/>
                        <a:buChar char="•"/>
                      </a:pPr>
                      <a:r>
                        <a:rPr lang="en-US" sz="1200" dirty="0">
                          <a:solidFill>
                            <a:schemeClr val="tx1"/>
                          </a:solidFill>
                        </a:rPr>
                        <a:t>All denials must be documented in writing and a copy given to the employee</a:t>
                      </a:r>
                    </a:p>
                  </a:txBody>
                  <a:tcPr>
                    <a:solidFill>
                      <a:schemeClr val="accent1">
                        <a:tint val="40000"/>
                        <a:alpha val="74000"/>
                      </a:schemeClr>
                    </a:solidFill>
                  </a:tcPr>
                </a:tc>
                <a:tc>
                  <a:txBody>
                    <a:bodyPr/>
                    <a:lstStyle/>
                    <a:p>
                      <a:pPr marL="171450" indent="-171450">
                        <a:buFont typeface="Arial" panose="020B0604020202020204" pitchFamily="34" charset="0"/>
                        <a:buChar char="•"/>
                      </a:pPr>
                      <a:r>
                        <a:rPr lang="en-US" sz="1200" b="1" i="0" dirty="0">
                          <a:solidFill>
                            <a:srgbClr val="0070C0"/>
                          </a:solidFill>
                        </a:rPr>
                        <a:t>Management discretion is limited to ensuring certain objective criteria are met</a:t>
                      </a:r>
                    </a:p>
                    <a:p>
                      <a:pPr marL="171450" indent="-171450">
                        <a:buFont typeface="Arial" panose="020B0604020202020204" pitchFamily="34" charset="0"/>
                        <a:buChar char="•"/>
                      </a:pPr>
                      <a:r>
                        <a:rPr lang="en-US" sz="1200" b="1" dirty="0">
                          <a:solidFill>
                            <a:srgbClr val="0070C0"/>
                          </a:solidFill>
                        </a:rPr>
                        <a:t>Requires OHC to keep records of denials that include EEO data and share the data with NTEU on a regular schedule</a:t>
                      </a:r>
                    </a:p>
                    <a:p>
                      <a:pPr marL="171450" indent="-171450">
                        <a:buFont typeface="Arial" panose="020B0604020202020204" pitchFamily="34" charset="0"/>
                        <a:buChar char="•"/>
                      </a:pPr>
                      <a:r>
                        <a:rPr lang="en-US" sz="1200" b="1" dirty="0">
                          <a:solidFill>
                            <a:srgbClr val="0070C0"/>
                          </a:solidFill>
                        </a:rPr>
                        <a:t>All denials must be documented in writing and a copy given to the employee</a:t>
                      </a:r>
                    </a:p>
                  </a:txBody>
                  <a:tcPr>
                    <a:solidFill>
                      <a:schemeClr val="accent1">
                        <a:tint val="40000"/>
                        <a:alpha val="74000"/>
                      </a:schemeClr>
                    </a:solidFill>
                  </a:tcPr>
                </a:tc>
                <a:extLst>
                  <a:ext uri="{0D108BD9-81ED-4DB2-BD59-A6C34878D82A}">
                    <a16:rowId xmlns:a16="http://schemas.microsoft.com/office/drawing/2014/main" val="1199440971"/>
                  </a:ext>
                </a:extLst>
              </a:tr>
            </a:tbl>
          </a:graphicData>
        </a:graphic>
      </p:graphicFrame>
      <p:sp>
        <p:nvSpPr>
          <p:cNvPr id="6" name="TextBox 5">
            <a:extLst>
              <a:ext uri="{FF2B5EF4-FFF2-40B4-BE49-F238E27FC236}">
                <a16:creationId xmlns:a16="http://schemas.microsoft.com/office/drawing/2014/main" id="{B084C39A-F527-4743-B4BB-961D18190BB8}"/>
              </a:ext>
            </a:extLst>
          </p:cNvPr>
          <p:cNvSpPr txBox="1"/>
          <p:nvPr/>
        </p:nvSpPr>
        <p:spPr>
          <a:xfrm>
            <a:off x="10255147" y="6452645"/>
            <a:ext cx="1589537" cy="338554"/>
          </a:xfrm>
          <a:prstGeom prst="rect">
            <a:avLst/>
          </a:prstGeom>
          <a:noFill/>
        </p:spPr>
        <p:txBody>
          <a:bodyPr wrap="square" rtlCol="0">
            <a:spAutoFit/>
          </a:bodyPr>
          <a:lstStyle/>
          <a:p>
            <a:r>
              <a:rPr lang="en-US" sz="1600" dirty="0"/>
              <a:t>Other Provisions</a:t>
            </a:r>
          </a:p>
        </p:txBody>
      </p:sp>
    </p:spTree>
    <p:extLst>
      <p:ext uri="{BB962C8B-B14F-4D97-AF65-F5344CB8AC3E}">
        <p14:creationId xmlns:p14="http://schemas.microsoft.com/office/powerpoint/2010/main" val="2665341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FC4F8E82-CB18-482E-8A5E-54D046C3A800}"/>
              </a:ext>
            </a:extLst>
          </p:cNvPr>
          <p:cNvGraphicFramePr>
            <a:graphicFrameLocks noGrp="1"/>
          </p:cNvGraphicFramePr>
          <p:nvPr>
            <p:ph idx="1"/>
            <p:extLst>
              <p:ext uri="{D42A27DB-BD31-4B8C-83A1-F6EECF244321}">
                <p14:modId xmlns:p14="http://schemas.microsoft.com/office/powerpoint/2010/main" val="3885675800"/>
              </p:ext>
            </p:extLst>
          </p:nvPr>
        </p:nvGraphicFramePr>
        <p:xfrm>
          <a:off x="367644" y="405353"/>
          <a:ext cx="11477039" cy="6116190"/>
        </p:xfrm>
        <a:graphic>
          <a:graphicData uri="http://schemas.openxmlformats.org/drawingml/2006/table">
            <a:tbl>
              <a:tblPr firstRow="1" bandRow="1">
                <a:tableStyleId>{5C22544A-7EE6-4342-B048-85BDC9FD1C3A}</a:tableStyleId>
              </a:tblPr>
              <a:tblGrid>
                <a:gridCol w="1740685">
                  <a:extLst>
                    <a:ext uri="{9D8B030D-6E8A-4147-A177-3AD203B41FA5}">
                      <a16:colId xmlns:a16="http://schemas.microsoft.com/office/drawing/2014/main" val="4045364625"/>
                    </a:ext>
                  </a:extLst>
                </a:gridCol>
                <a:gridCol w="3245451">
                  <a:extLst>
                    <a:ext uri="{9D8B030D-6E8A-4147-A177-3AD203B41FA5}">
                      <a16:colId xmlns:a16="http://schemas.microsoft.com/office/drawing/2014/main" val="1285769475"/>
                    </a:ext>
                  </a:extLst>
                </a:gridCol>
                <a:gridCol w="3294441">
                  <a:extLst>
                    <a:ext uri="{9D8B030D-6E8A-4147-A177-3AD203B41FA5}">
                      <a16:colId xmlns:a16="http://schemas.microsoft.com/office/drawing/2014/main" val="4141380206"/>
                    </a:ext>
                  </a:extLst>
                </a:gridCol>
                <a:gridCol w="3196462">
                  <a:extLst>
                    <a:ext uri="{9D8B030D-6E8A-4147-A177-3AD203B41FA5}">
                      <a16:colId xmlns:a16="http://schemas.microsoft.com/office/drawing/2014/main" val="2361306754"/>
                    </a:ext>
                  </a:extLst>
                </a:gridCol>
              </a:tblGrid>
              <a:tr h="745439">
                <a:tc>
                  <a:txBody>
                    <a:bodyPr/>
                    <a:lstStyle/>
                    <a:p>
                      <a:pPr algn="ctr"/>
                      <a:endParaRPr lang="en-US" sz="1800" b="1" dirty="0">
                        <a:solidFill>
                          <a:schemeClr val="tx1"/>
                        </a:solidFill>
                      </a:endParaRPr>
                    </a:p>
                  </a:txBody>
                  <a:tcPr anchor="ctr">
                    <a:solidFill>
                      <a:schemeClr val="accent1">
                        <a:lumMod val="40000"/>
                        <a:lumOff val="60000"/>
                      </a:schemeClr>
                    </a:solidFill>
                  </a:tcPr>
                </a:tc>
                <a:tc>
                  <a:txBody>
                    <a:bodyPr/>
                    <a:lstStyle/>
                    <a:p>
                      <a:pPr algn="ctr"/>
                      <a:r>
                        <a:rPr lang="en-US" sz="1800" dirty="0">
                          <a:solidFill>
                            <a:schemeClr val="tx1"/>
                          </a:solidFill>
                        </a:rPr>
                        <a:t>Management</a:t>
                      </a:r>
                    </a:p>
                  </a:txBody>
                  <a:tcPr anchor="ctr">
                    <a:solidFill>
                      <a:schemeClr val="accent1">
                        <a:lumMod val="40000"/>
                        <a:lumOff val="60000"/>
                      </a:schemeClr>
                    </a:solidFill>
                  </a:tcPr>
                </a:tc>
                <a:tc>
                  <a:txBody>
                    <a:bodyPr/>
                    <a:lstStyle/>
                    <a:p>
                      <a:pPr algn="ctr"/>
                      <a:r>
                        <a:rPr lang="en-US" sz="1800" dirty="0">
                          <a:solidFill>
                            <a:schemeClr val="tx1"/>
                          </a:solidFill>
                        </a:rPr>
                        <a:t>NTEU</a:t>
                      </a:r>
                    </a:p>
                  </a:txBody>
                  <a:tcPr anchor="ctr">
                    <a:solidFill>
                      <a:schemeClr val="accent1">
                        <a:lumMod val="40000"/>
                        <a:lumOff val="60000"/>
                      </a:schemeClr>
                    </a:solidFill>
                  </a:tcPr>
                </a:tc>
                <a:tc>
                  <a:txBody>
                    <a:bodyPr/>
                    <a:lstStyle/>
                    <a:p>
                      <a:pPr algn="ctr"/>
                      <a:r>
                        <a:rPr lang="en-US" sz="1800" dirty="0">
                          <a:solidFill>
                            <a:schemeClr val="tx1"/>
                          </a:solidFill>
                        </a:rPr>
                        <a:t>Tentative Agreement</a:t>
                      </a:r>
                    </a:p>
                  </a:txBody>
                  <a:tcPr anchor="ctr">
                    <a:solidFill>
                      <a:schemeClr val="accent1">
                        <a:lumMod val="40000"/>
                        <a:lumOff val="60000"/>
                      </a:schemeClr>
                    </a:solidFill>
                  </a:tcPr>
                </a:tc>
                <a:extLst>
                  <a:ext uri="{0D108BD9-81ED-4DB2-BD59-A6C34878D82A}">
                    <a16:rowId xmlns:a16="http://schemas.microsoft.com/office/drawing/2014/main" val="4250835222"/>
                  </a:ext>
                </a:extLst>
              </a:tr>
              <a:tr h="2591289">
                <a:tc>
                  <a:txBody>
                    <a:bodyPr/>
                    <a:lstStyle/>
                    <a:p>
                      <a:pPr algn="ctr"/>
                      <a:r>
                        <a:rPr lang="en-US" sz="1800" b="1" dirty="0">
                          <a:solidFill>
                            <a:schemeClr val="tx1"/>
                          </a:solidFill>
                        </a:rPr>
                        <a:t>Locality Pay</a:t>
                      </a:r>
                    </a:p>
                  </a:txBody>
                  <a:tcPr>
                    <a:solidFill>
                      <a:schemeClr val="accent1">
                        <a:tint val="40000"/>
                        <a:alpha val="74000"/>
                      </a:schemeClr>
                    </a:solidFill>
                  </a:tcPr>
                </a:tc>
                <a:tc>
                  <a:txBody>
                    <a:bodyPr/>
                    <a:lstStyle/>
                    <a:p>
                      <a:pPr>
                        <a:spcAft>
                          <a:spcPts val="600"/>
                        </a:spcAft>
                      </a:pPr>
                      <a:r>
                        <a:rPr lang="en-US" sz="1200" b="1" dirty="0">
                          <a:solidFill>
                            <a:schemeClr val="tx1"/>
                          </a:solidFill>
                        </a:rPr>
                        <a:t>Office Primary:</a:t>
                      </a:r>
                      <a:r>
                        <a:rPr lang="en-US" sz="1200" dirty="0">
                          <a:solidFill>
                            <a:schemeClr val="tx1"/>
                          </a:solidFill>
                        </a:rPr>
                        <a:t> locality of assigned CFPB Facility</a:t>
                      </a:r>
                    </a:p>
                    <a:p>
                      <a:pPr>
                        <a:spcAft>
                          <a:spcPts val="600"/>
                        </a:spcAft>
                      </a:pPr>
                      <a:r>
                        <a:rPr lang="en-US" sz="1200" b="1" dirty="0">
                          <a:solidFill>
                            <a:schemeClr val="tx1"/>
                          </a:solidFill>
                        </a:rPr>
                        <a:t>Telework Primary: </a:t>
                      </a:r>
                      <a:r>
                        <a:rPr lang="en-US" sz="1200" dirty="0">
                          <a:solidFill>
                            <a:schemeClr val="tx1"/>
                          </a:solidFill>
                        </a:rPr>
                        <a:t>locality of assigned CFPB Facility</a:t>
                      </a:r>
                    </a:p>
                    <a:p>
                      <a:pPr marL="171450" indent="-171450">
                        <a:spcAft>
                          <a:spcPts val="600"/>
                        </a:spcAft>
                        <a:buFont typeface="Arial" panose="020B0604020202020204" pitchFamily="34" charset="0"/>
                        <a:buChar char="•"/>
                      </a:pPr>
                      <a:r>
                        <a:rPr lang="en-US" sz="1200" dirty="0">
                          <a:solidFill>
                            <a:schemeClr val="tx1"/>
                          </a:solidFill>
                        </a:rPr>
                        <a:t>In order to telework 100%, employee must live within the locality of your assigned office.</a:t>
                      </a:r>
                    </a:p>
                    <a:p>
                      <a:pPr marL="171450" indent="-171450">
                        <a:spcAft>
                          <a:spcPts val="600"/>
                        </a:spcAft>
                        <a:buFont typeface="Arial" panose="020B0604020202020204" pitchFamily="34" charset="0"/>
                        <a:buChar char="•"/>
                      </a:pPr>
                      <a:r>
                        <a:rPr lang="en-US" sz="1200" dirty="0">
                          <a:solidFill>
                            <a:schemeClr val="tx1"/>
                          </a:solidFill>
                        </a:rPr>
                        <a:t>If employee lives outside the office locality, they must report to the office 2 days per pay period</a:t>
                      </a:r>
                    </a:p>
                    <a:p>
                      <a:pPr>
                        <a:spcAft>
                          <a:spcPts val="600"/>
                        </a:spcAft>
                      </a:pPr>
                      <a:r>
                        <a:rPr lang="en-US" sz="1200" b="1" dirty="0">
                          <a:solidFill>
                            <a:schemeClr val="tx1"/>
                          </a:solidFill>
                        </a:rPr>
                        <a:t>Remote: </a:t>
                      </a:r>
                      <a:r>
                        <a:rPr lang="en-US" sz="1200" b="0" dirty="0">
                          <a:solidFill>
                            <a:schemeClr val="tx1"/>
                          </a:solidFill>
                        </a:rPr>
                        <a:t>Locality of approved remote duty station</a:t>
                      </a:r>
                      <a:endParaRPr lang="en-US" sz="1200" dirty="0">
                        <a:solidFill>
                          <a:schemeClr val="tx1"/>
                        </a:solidFill>
                      </a:endParaRPr>
                    </a:p>
                  </a:txBody>
                  <a:tcPr>
                    <a:solidFill>
                      <a:schemeClr val="accent1">
                        <a:tint val="40000"/>
                        <a:alpha val="74000"/>
                      </a:schemeClr>
                    </a:solidFill>
                  </a:tcPr>
                </a:tc>
                <a:tc>
                  <a:txBody>
                    <a:bodyPr/>
                    <a:lstStyle/>
                    <a:p>
                      <a:pPr>
                        <a:spcAft>
                          <a:spcPts val="600"/>
                        </a:spcAft>
                      </a:pPr>
                      <a:r>
                        <a:rPr lang="en-US" sz="1200" b="1" dirty="0">
                          <a:solidFill>
                            <a:schemeClr val="tx1"/>
                          </a:solidFill>
                        </a:rPr>
                        <a:t>Office Primary:</a:t>
                      </a:r>
                      <a:r>
                        <a:rPr lang="en-US" sz="1200" dirty="0">
                          <a:solidFill>
                            <a:schemeClr val="tx1"/>
                          </a:solidFill>
                        </a:rPr>
                        <a:t> locality of assigned CFPB Facility</a:t>
                      </a:r>
                    </a:p>
                    <a:p>
                      <a:pPr>
                        <a:spcAft>
                          <a:spcPts val="600"/>
                        </a:spcAft>
                      </a:pPr>
                      <a:r>
                        <a:rPr lang="en-US" sz="1200" b="1" dirty="0">
                          <a:solidFill>
                            <a:schemeClr val="tx1"/>
                          </a:solidFill>
                        </a:rPr>
                        <a:t>Telework Primary: </a:t>
                      </a:r>
                      <a:r>
                        <a:rPr lang="en-US" sz="1200" dirty="0">
                          <a:solidFill>
                            <a:schemeClr val="tx1"/>
                          </a:solidFill>
                        </a:rPr>
                        <a:t>locality of assigned CFPB Facility – including 100% teleworkers who live outside the office locality.</a:t>
                      </a:r>
                    </a:p>
                    <a:p>
                      <a:pPr>
                        <a:spcAft>
                          <a:spcPts val="600"/>
                        </a:spcAft>
                      </a:pPr>
                      <a:r>
                        <a:rPr lang="en-US" sz="1200" b="1" dirty="0">
                          <a:solidFill>
                            <a:schemeClr val="tx1"/>
                          </a:solidFill>
                        </a:rPr>
                        <a:t>Remote: </a:t>
                      </a:r>
                      <a:r>
                        <a:rPr lang="en-US" sz="1200" b="0" dirty="0">
                          <a:solidFill>
                            <a:schemeClr val="tx1"/>
                          </a:solidFill>
                        </a:rPr>
                        <a:t>Locality of approved remote duty station</a:t>
                      </a:r>
                      <a:endParaRPr lang="en-US" sz="1200" dirty="0">
                        <a:solidFill>
                          <a:schemeClr val="tx1"/>
                        </a:solidFill>
                      </a:endParaRPr>
                    </a:p>
                    <a:p>
                      <a:endParaRPr lang="en-US" sz="1200" dirty="0">
                        <a:solidFill>
                          <a:schemeClr val="tx1"/>
                        </a:solidFill>
                      </a:endParaRPr>
                    </a:p>
                  </a:txBody>
                  <a:tcPr>
                    <a:solidFill>
                      <a:schemeClr val="accent1">
                        <a:tint val="40000"/>
                        <a:alpha val="74000"/>
                      </a:schemeClr>
                    </a:solidFill>
                  </a:tcPr>
                </a:tc>
                <a:tc>
                  <a:txBody>
                    <a:bodyPr/>
                    <a:lstStyle/>
                    <a:p>
                      <a:pPr>
                        <a:spcBef>
                          <a:spcPts val="600"/>
                        </a:spcBef>
                      </a:pPr>
                      <a:r>
                        <a:rPr lang="en-US" sz="1200" b="1" dirty="0">
                          <a:solidFill>
                            <a:schemeClr val="tx1"/>
                          </a:solidFill>
                        </a:rPr>
                        <a:t>Office Primary:</a:t>
                      </a:r>
                      <a:r>
                        <a:rPr lang="en-US" sz="1200" dirty="0">
                          <a:solidFill>
                            <a:schemeClr val="tx1"/>
                          </a:solidFill>
                        </a:rPr>
                        <a:t> locality of assigned CFPB Facility</a:t>
                      </a:r>
                    </a:p>
                    <a:p>
                      <a:pPr>
                        <a:spcBef>
                          <a:spcPts val="600"/>
                        </a:spcBef>
                      </a:pPr>
                      <a:r>
                        <a:rPr lang="en-US" sz="1200" b="1" dirty="0">
                          <a:solidFill>
                            <a:schemeClr val="tx1"/>
                          </a:solidFill>
                        </a:rPr>
                        <a:t>Telework Primary: </a:t>
                      </a:r>
                      <a:r>
                        <a:rPr lang="en-US" sz="1200" dirty="0">
                          <a:solidFill>
                            <a:schemeClr val="tx1"/>
                          </a:solidFill>
                        </a:rPr>
                        <a:t>locality of assigned CFPB Facility</a:t>
                      </a:r>
                    </a:p>
                    <a:p>
                      <a:pPr marL="171450" indent="-171450">
                        <a:spcBef>
                          <a:spcPts val="600"/>
                        </a:spcBef>
                        <a:buFont typeface="Arial" panose="020B0604020202020204" pitchFamily="34" charset="0"/>
                        <a:buChar char="•"/>
                      </a:pPr>
                      <a:r>
                        <a:rPr lang="en-US" sz="1200" dirty="0">
                          <a:solidFill>
                            <a:schemeClr val="tx1"/>
                          </a:solidFill>
                        </a:rPr>
                        <a:t>In order to telework 100%, employee must live within the locality of your assigned office.</a:t>
                      </a:r>
                    </a:p>
                    <a:p>
                      <a:pPr marL="171450" indent="-171450">
                        <a:spcBef>
                          <a:spcPts val="600"/>
                        </a:spcBef>
                        <a:buFont typeface="Arial" panose="020B0604020202020204" pitchFamily="34" charset="0"/>
                        <a:buChar char="•"/>
                      </a:pPr>
                      <a:r>
                        <a:rPr lang="en-US" sz="1200" dirty="0">
                          <a:solidFill>
                            <a:schemeClr val="tx1"/>
                          </a:solidFill>
                        </a:rPr>
                        <a:t>If employee lives outside the office locality, they must report to the office 2 days per pay period</a:t>
                      </a:r>
                    </a:p>
                    <a:p>
                      <a:pPr>
                        <a:spcBef>
                          <a:spcPts val="600"/>
                        </a:spcBef>
                      </a:pPr>
                      <a:r>
                        <a:rPr lang="en-US" sz="1200" b="1" dirty="0">
                          <a:solidFill>
                            <a:schemeClr val="tx1"/>
                          </a:solidFill>
                        </a:rPr>
                        <a:t>Remote: </a:t>
                      </a:r>
                      <a:r>
                        <a:rPr lang="en-US" sz="1200" b="0" dirty="0">
                          <a:solidFill>
                            <a:schemeClr val="tx1"/>
                          </a:solidFill>
                        </a:rPr>
                        <a:t>Locality of approved remote duty station</a:t>
                      </a:r>
                      <a:endParaRPr lang="en-US" sz="1200" dirty="0">
                        <a:solidFill>
                          <a:schemeClr val="tx1"/>
                        </a:solidFill>
                      </a:endParaRPr>
                    </a:p>
                  </a:txBody>
                  <a:tcPr>
                    <a:solidFill>
                      <a:schemeClr val="accent1">
                        <a:tint val="40000"/>
                        <a:alpha val="74000"/>
                      </a:schemeClr>
                    </a:solidFill>
                  </a:tcPr>
                </a:tc>
                <a:extLst>
                  <a:ext uri="{0D108BD9-81ED-4DB2-BD59-A6C34878D82A}">
                    <a16:rowId xmlns:a16="http://schemas.microsoft.com/office/drawing/2014/main" val="1964220654"/>
                  </a:ext>
                </a:extLst>
              </a:tr>
              <a:tr h="1260148">
                <a:tc>
                  <a:txBody>
                    <a:bodyPr/>
                    <a:lstStyle/>
                    <a:p>
                      <a:pPr algn="ctr"/>
                      <a:r>
                        <a:rPr lang="en-US" sz="1800" b="1" dirty="0">
                          <a:solidFill>
                            <a:schemeClr val="tx1"/>
                          </a:solidFill>
                        </a:rPr>
                        <a:t>Remote Work Options</a:t>
                      </a:r>
                    </a:p>
                  </a:txBody>
                  <a:tcPr/>
                </a:tc>
                <a:tc>
                  <a:txBody>
                    <a:bodyPr/>
                    <a:lstStyle/>
                    <a:p>
                      <a:r>
                        <a:rPr lang="en-US" sz="1200" dirty="0">
                          <a:solidFill>
                            <a:schemeClr val="tx1"/>
                          </a:solidFill>
                        </a:rPr>
                        <a:t>Remote duty station must be within the contiguous United States.</a:t>
                      </a:r>
                    </a:p>
                  </a:txBody>
                  <a:tcPr/>
                </a:tc>
                <a:tc>
                  <a:txBody>
                    <a:bodyPr/>
                    <a:lstStyle/>
                    <a:p>
                      <a:r>
                        <a:rPr lang="en-US" sz="1200" dirty="0">
                          <a:solidFill>
                            <a:schemeClr val="tx1"/>
                          </a:solidFill>
                        </a:rPr>
                        <a:t>Remote duty station can be located anywhere in the United States, Puerto Rico, or any US territory.</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dirty="0">
                          <a:solidFill>
                            <a:schemeClr val="tx1"/>
                          </a:solidFill>
                        </a:rPr>
                        <a:t>Remote duty station must be within the contiguous United States</a:t>
                      </a:r>
                    </a:p>
                    <a:p>
                      <a:pPr>
                        <a:spcAft>
                          <a:spcPts val="600"/>
                        </a:spcAft>
                      </a:pPr>
                      <a:r>
                        <a:rPr lang="en-US" sz="1200" b="1" i="0" dirty="0">
                          <a:solidFill>
                            <a:srgbClr val="0070C0"/>
                          </a:solidFill>
                        </a:rPr>
                        <a:t>*employees may have a situational or extended situational that allows them to work in Alaska, Hawaii, or Puerto Rico.*</a:t>
                      </a:r>
                    </a:p>
                  </a:txBody>
                  <a:tcPr/>
                </a:tc>
                <a:extLst>
                  <a:ext uri="{0D108BD9-81ED-4DB2-BD59-A6C34878D82A}">
                    <a16:rowId xmlns:a16="http://schemas.microsoft.com/office/drawing/2014/main" val="3916117077"/>
                  </a:ext>
                </a:extLst>
              </a:tr>
              <a:tr h="1519314">
                <a:tc>
                  <a:txBody>
                    <a:bodyPr/>
                    <a:lstStyle/>
                    <a:p>
                      <a:pPr algn="ctr"/>
                      <a:r>
                        <a:rPr lang="en-US" sz="1800" b="1" dirty="0">
                          <a:solidFill>
                            <a:schemeClr val="tx1"/>
                          </a:solidFill>
                        </a:rPr>
                        <a:t>Locations for Remote Duty Stations</a:t>
                      </a:r>
                    </a:p>
                  </a:txBody>
                  <a:tcPr>
                    <a:solidFill>
                      <a:schemeClr val="accent1">
                        <a:tint val="40000"/>
                        <a:alpha val="74000"/>
                      </a:schemeClr>
                    </a:solidFill>
                  </a:tcPr>
                </a:tc>
                <a:tc>
                  <a:txBody>
                    <a:bodyPr/>
                    <a:lstStyle/>
                    <a:p>
                      <a:r>
                        <a:rPr lang="en-US" sz="1200" dirty="0">
                          <a:solidFill>
                            <a:schemeClr val="tx1"/>
                          </a:solidFill>
                        </a:rPr>
                        <a:t>Contiguous US only</a:t>
                      </a:r>
                    </a:p>
                  </a:txBody>
                  <a:tcPr>
                    <a:solidFill>
                      <a:schemeClr val="accent1">
                        <a:tint val="40000"/>
                        <a:alpha val="74000"/>
                      </a:schemeClr>
                    </a:solidFill>
                  </a:tcPr>
                </a:tc>
                <a:tc>
                  <a:txBody>
                    <a:bodyPr/>
                    <a:lstStyle/>
                    <a:p>
                      <a:r>
                        <a:rPr lang="en-US" sz="1200" dirty="0">
                          <a:solidFill>
                            <a:schemeClr val="tx1"/>
                          </a:solidFill>
                        </a:rPr>
                        <a:t>Entire United States, Puerto Rico, and all US Territories</a:t>
                      </a:r>
                    </a:p>
                  </a:txBody>
                  <a:tcPr>
                    <a:solidFill>
                      <a:schemeClr val="accent1">
                        <a:tint val="40000"/>
                        <a:alpha val="74000"/>
                      </a:schemeClr>
                    </a:solidFill>
                  </a:tcPr>
                </a:tc>
                <a:tc>
                  <a:txBody>
                    <a:bodyPr/>
                    <a:lstStyle/>
                    <a:p>
                      <a:r>
                        <a:rPr lang="en-US" sz="1200" i="0" dirty="0">
                          <a:solidFill>
                            <a:schemeClr val="tx1"/>
                          </a:solidFill>
                        </a:rPr>
                        <a:t>Contiguous US only</a:t>
                      </a:r>
                    </a:p>
                  </a:txBody>
                  <a:tcPr>
                    <a:solidFill>
                      <a:schemeClr val="accent1">
                        <a:tint val="40000"/>
                        <a:alpha val="74000"/>
                      </a:schemeClr>
                    </a:solidFill>
                  </a:tcPr>
                </a:tc>
                <a:extLst>
                  <a:ext uri="{0D108BD9-81ED-4DB2-BD59-A6C34878D82A}">
                    <a16:rowId xmlns:a16="http://schemas.microsoft.com/office/drawing/2014/main" val="1199440971"/>
                  </a:ext>
                </a:extLst>
              </a:tr>
            </a:tbl>
          </a:graphicData>
        </a:graphic>
      </p:graphicFrame>
      <p:sp>
        <p:nvSpPr>
          <p:cNvPr id="6" name="TextBox 5">
            <a:extLst>
              <a:ext uri="{FF2B5EF4-FFF2-40B4-BE49-F238E27FC236}">
                <a16:creationId xmlns:a16="http://schemas.microsoft.com/office/drawing/2014/main" id="{55B3A215-AF9A-4770-83F5-CD0AEA6B4C7A}"/>
              </a:ext>
            </a:extLst>
          </p:cNvPr>
          <p:cNvSpPr txBox="1"/>
          <p:nvPr/>
        </p:nvSpPr>
        <p:spPr>
          <a:xfrm>
            <a:off x="9693899" y="6476214"/>
            <a:ext cx="2130457" cy="338554"/>
          </a:xfrm>
          <a:prstGeom prst="rect">
            <a:avLst/>
          </a:prstGeom>
          <a:noFill/>
        </p:spPr>
        <p:txBody>
          <a:bodyPr wrap="square" rtlCol="0">
            <a:spAutoFit/>
          </a:bodyPr>
          <a:lstStyle/>
          <a:p>
            <a:r>
              <a:rPr lang="en-US" sz="1600" dirty="0"/>
              <a:t>Work Types &amp; Location</a:t>
            </a:r>
          </a:p>
        </p:txBody>
      </p:sp>
    </p:spTree>
    <p:extLst>
      <p:ext uri="{BB962C8B-B14F-4D97-AF65-F5344CB8AC3E}">
        <p14:creationId xmlns:p14="http://schemas.microsoft.com/office/powerpoint/2010/main" val="1519198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1AE2D-590E-4296-8E13-A5281FEBC63F}"/>
              </a:ext>
            </a:extLst>
          </p:cNvPr>
          <p:cNvSpPr>
            <a:spLocks noGrp="1"/>
          </p:cNvSpPr>
          <p:nvPr>
            <p:ph type="title"/>
          </p:nvPr>
        </p:nvSpPr>
        <p:spPr>
          <a:xfrm>
            <a:off x="1604668" y="2592984"/>
            <a:ext cx="8982664" cy="1672031"/>
          </a:xfrm>
          <a:solidFill>
            <a:srgbClr val="E9EBF5"/>
          </a:solidFill>
        </p:spPr>
        <p:txBody>
          <a:bodyPr anchor="ctr">
            <a:normAutofit/>
          </a:bodyPr>
          <a:lstStyle/>
          <a:p>
            <a:pPr algn="ctr"/>
            <a:r>
              <a:rPr lang="en-US" dirty="0">
                <a:latin typeface="Arial" panose="020B0604020202020204" pitchFamily="34" charset="0"/>
                <a:cs typeface="Arial" panose="020B0604020202020204" pitchFamily="34" charset="0"/>
              </a:rPr>
              <a:t>Implementation Timeline</a:t>
            </a:r>
          </a:p>
        </p:txBody>
      </p:sp>
    </p:spTree>
    <p:extLst>
      <p:ext uri="{BB962C8B-B14F-4D97-AF65-F5344CB8AC3E}">
        <p14:creationId xmlns:p14="http://schemas.microsoft.com/office/powerpoint/2010/main" val="12079576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C253A9-3F32-40A1-8614-BA79F90A1BEA}"/>
              </a:ext>
            </a:extLst>
          </p:cNvPr>
          <p:cNvSpPr txBox="1"/>
          <p:nvPr/>
        </p:nvSpPr>
        <p:spPr>
          <a:xfrm>
            <a:off x="939538" y="777277"/>
            <a:ext cx="5225592" cy="367645"/>
          </a:xfrm>
          <a:prstGeom prst="rect">
            <a:avLst/>
          </a:prstGeom>
          <a:solidFill>
            <a:srgbClr val="CFD5EA"/>
          </a:solidFill>
        </p:spPr>
        <p:txBody>
          <a:bodyPr wrap="square" rtlCol="0">
            <a:spAutoFit/>
          </a:bodyPr>
          <a:lstStyle/>
          <a:p>
            <a:r>
              <a:rPr lang="en-US" dirty="0">
                <a:latin typeface="Arial" panose="020B0604020202020204" pitchFamily="34" charset="0"/>
                <a:cs typeface="Arial" panose="020B0604020202020204" pitchFamily="34" charset="0"/>
              </a:rPr>
              <a:t>Within 45 days of agreement effective date</a:t>
            </a:r>
          </a:p>
        </p:txBody>
      </p:sp>
      <p:sp>
        <p:nvSpPr>
          <p:cNvPr id="3" name="TextBox 2">
            <a:extLst>
              <a:ext uri="{FF2B5EF4-FFF2-40B4-BE49-F238E27FC236}">
                <a16:creationId xmlns:a16="http://schemas.microsoft.com/office/drawing/2014/main" id="{FA6A3642-4A6F-4A7E-A08F-50B9DA04B1F9}"/>
              </a:ext>
            </a:extLst>
          </p:cNvPr>
          <p:cNvSpPr txBox="1"/>
          <p:nvPr/>
        </p:nvSpPr>
        <p:spPr>
          <a:xfrm>
            <a:off x="6938127" y="637933"/>
            <a:ext cx="3930978" cy="646331"/>
          </a:xfrm>
          <a:prstGeom prst="rect">
            <a:avLst/>
          </a:prstGeom>
          <a:solidFill>
            <a:schemeClr val="bg1"/>
          </a:solidFill>
        </p:spPr>
        <p:txBody>
          <a:bodyPr wrap="square" rtlCol="0">
            <a:spAutoFit/>
          </a:bodyPr>
          <a:lstStyle/>
          <a:p>
            <a:r>
              <a:rPr lang="en-US" dirty="0">
                <a:latin typeface="Arial" panose="020B0604020202020204" pitchFamily="34" charset="0"/>
                <a:cs typeface="Arial" panose="020B0604020202020204" pitchFamily="34" charset="0"/>
              </a:rPr>
              <a:t>OHC Review &amp; Determination of Work Location Designations (WLD)</a:t>
            </a:r>
          </a:p>
        </p:txBody>
      </p:sp>
      <p:sp>
        <p:nvSpPr>
          <p:cNvPr id="4" name="TextBox 3">
            <a:extLst>
              <a:ext uri="{FF2B5EF4-FFF2-40B4-BE49-F238E27FC236}">
                <a16:creationId xmlns:a16="http://schemas.microsoft.com/office/drawing/2014/main" id="{6641D45C-91EE-4F4A-BBAE-5CD5A9E3A79B}"/>
              </a:ext>
            </a:extLst>
          </p:cNvPr>
          <p:cNvSpPr txBox="1"/>
          <p:nvPr/>
        </p:nvSpPr>
        <p:spPr>
          <a:xfrm>
            <a:off x="939537" y="1881525"/>
            <a:ext cx="5225593" cy="369332"/>
          </a:xfrm>
          <a:prstGeom prst="rect">
            <a:avLst/>
          </a:prstGeom>
          <a:solidFill>
            <a:srgbClr val="CFD5EA"/>
          </a:solidFill>
        </p:spPr>
        <p:txBody>
          <a:bodyPr wrap="square" rtlCol="0">
            <a:spAutoFit/>
          </a:bodyPr>
          <a:lstStyle/>
          <a:p>
            <a:r>
              <a:rPr lang="en-US" dirty="0">
                <a:latin typeface="Arial" panose="020B0604020202020204" pitchFamily="34" charset="0"/>
                <a:cs typeface="Arial" panose="020B0604020202020204" pitchFamily="34" charset="0"/>
              </a:rPr>
              <a:t>No later than 10 days after finalizing designations</a:t>
            </a:r>
          </a:p>
        </p:txBody>
      </p:sp>
      <p:sp>
        <p:nvSpPr>
          <p:cNvPr id="5" name="TextBox 4">
            <a:extLst>
              <a:ext uri="{FF2B5EF4-FFF2-40B4-BE49-F238E27FC236}">
                <a16:creationId xmlns:a16="http://schemas.microsoft.com/office/drawing/2014/main" id="{5F8983EA-378E-4530-9B0D-6122B277FDB3}"/>
              </a:ext>
            </a:extLst>
          </p:cNvPr>
          <p:cNvSpPr txBox="1"/>
          <p:nvPr/>
        </p:nvSpPr>
        <p:spPr>
          <a:xfrm>
            <a:off x="6938127" y="1743025"/>
            <a:ext cx="4399174" cy="646331"/>
          </a:xfrm>
          <a:prstGeom prst="rect">
            <a:avLst/>
          </a:prstGeom>
          <a:solidFill>
            <a:schemeClr val="bg1"/>
          </a:solidFill>
        </p:spPr>
        <p:txBody>
          <a:bodyPr wrap="square" rtlCol="0">
            <a:spAutoFit/>
          </a:bodyPr>
          <a:lstStyle/>
          <a:p>
            <a:r>
              <a:rPr lang="en-US" dirty="0">
                <a:latin typeface="Arial" panose="020B0604020202020204" pitchFamily="34" charset="0"/>
                <a:cs typeface="Arial" panose="020B0604020202020204" pitchFamily="34" charset="0"/>
              </a:rPr>
              <a:t>Management provides spreadsheet of all Work Location Designations to NTEU</a:t>
            </a:r>
          </a:p>
        </p:txBody>
      </p:sp>
      <p:sp>
        <p:nvSpPr>
          <p:cNvPr id="6" name="TextBox 5">
            <a:extLst>
              <a:ext uri="{FF2B5EF4-FFF2-40B4-BE49-F238E27FC236}">
                <a16:creationId xmlns:a16="http://schemas.microsoft.com/office/drawing/2014/main" id="{BEAA64E4-D5AD-4484-9FC1-1E7254CD263E}"/>
              </a:ext>
            </a:extLst>
          </p:cNvPr>
          <p:cNvSpPr txBox="1"/>
          <p:nvPr/>
        </p:nvSpPr>
        <p:spPr>
          <a:xfrm>
            <a:off x="939537" y="2987345"/>
            <a:ext cx="5225594" cy="369332"/>
          </a:xfrm>
          <a:prstGeom prst="rect">
            <a:avLst/>
          </a:prstGeom>
          <a:solidFill>
            <a:srgbClr val="CFD5EA"/>
          </a:solidFill>
        </p:spPr>
        <p:txBody>
          <a:bodyPr wrap="square" rtlCol="0">
            <a:spAutoFit/>
          </a:bodyPr>
          <a:lstStyle/>
          <a:p>
            <a:r>
              <a:rPr lang="en-US" dirty="0">
                <a:latin typeface="Arial" panose="020B0604020202020204" pitchFamily="34" charset="0"/>
                <a:cs typeface="Arial" panose="020B0604020202020204" pitchFamily="34" charset="0"/>
              </a:rPr>
              <a:t>Within 10 business days of finalizing designations</a:t>
            </a:r>
          </a:p>
        </p:txBody>
      </p:sp>
      <p:sp>
        <p:nvSpPr>
          <p:cNvPr id="8" name="TextBox 7">
            <a:extLst>
              <a:ext uri="{FF2B5EF4-FFF2-40B4-BE49-F238E27FC236}">
                <a16:creationId xmlns:a16="http://schemas.microsoft.com/office/drawing/2014/main" id="{0041DDA3-DDB9-46A9-BE97-75E63E4EDB53}"/>
              </a:ext>
            </a:extLst>
          </p:cNvPr>
          <p:cNvSpPr txBox="1"/>
          <p:nvPr/>
        </p:nvSpPr>
        <p:spPr>
          <a:xfrm>
            <a:off x="939537" y="4369552"/>
            <a:ext cx="5225594" cy="367645"/>
          </a:xfrm>
          <a:prstGeom prst="rect">
            <a:avLst/>
          </a:prstGeom>
          <a:solidFill>
            <a:srgbClr val="CFD5EA"/>
          </a:solidFill>
        </p:spPr>
        <p:txBody>
          <a:bodyPr wrap="square" rtlCol="0">
            <a:spAutoFit/>
          </a:bodyPr>
          <a:lstStyle/>
          <a:p>
            <a:r>
              <a:rPr lang="en-US" dirty="0">
                <a:latin typeface="Arial" panose="020B0604020202020204" pitchFamily="34" charset="0"/>
                <a:cs typeface="Arial" panose="020B0604020202020204" pitchFamily="34" charset="0"/>
              </a:rPr>
              <a:t>20-day period after notification of employees</a:t>
            </a:r>
          </a:p>
        </p:txBody>
      </p:sp>
      <p:sp>
        <p:nvSpPr>
          <p:cNvPr id="9" name="TextBox 8">
            <a:extLst>
              <a:ext uri="{FF2B5EF4-FFF2-40B4-BE49-F238E27FC236}">
                <a16:creationId xmlns:a16="http://schemas.microsoft.com/office/drawing/2014/main" id="{44794F6E-6136-4FA8-8DBB-C305FB8658D8}"/>
              </a:ext>
            </a:extLst>
          </p:cNvPr>
          <p:cNvSpPr txBox="1"/>
          <p:nvPr/>
        </p:nvSpPr>
        <p:spPr>
          <a:xfrm>
            <a:off x="6938126" y="3953209"/>
            <a:ext cx="4399174" cy="1200329"/>
          </a:xfrm>
          <a:prstGeom prst="rect">
            <a:avLst/>
          </a:prstGeom>
          <a:solidFill>
            <a:schemeClr val="bg1"/>
          </a:solidFill>
        </p:spPr>
        <p:txBody>
          <a:bodyPr wrap="square" rtlCol="0">
            <a:spAutoFit/>
          </a:bodyPr>
          <a:lstStyle/>
          <a:p>
            <a:r>
              <a:rPr lang="en-US" dirty="0">
                <a:latin typeface="Arial" panose="020B0604020202020204" pitchFamily="34" charset="0"/>
                <a:cs typeface="Arial" panose="020B0604020202020204" pitchFamily="34" charset="0"/>
              </a:rPr>
              <a:t>Employees submit their preferred WLD, work schedule, work location, Home Safety Checklist, &amp; Remote/Telework Agreement through Service Now</a:t>
            </a:r>
          </a:p>
        </p:txBody>
      </p:sp>
      <p:sp>
        <p:nvSpPr>
          <p:cNvPr id="10" name="TextBox 9">
            <a:extLst>
              <a:ext uri="{FF2B5EF4-FFF2-40B4-BE49-F238E27FC236}">
                <a16:creationId xmlns:a16="http://schemas.microsoft.com/office/drawing/2014/main" id="{A98F6E18-D403-4C74-836A-981FBF2F8557}"/>
              </a:ext>
            </a:extLst>
          </p:cNvPr>
          <p:cNvSpPr txBox="1"/>
          <p:nvPr/>
        </p:nvSpPr>
        <p:spPr>
          <a:xfrm>
            <a:off x="6938126" y="2848117"/>
            <a:ext cx="4399174" cy="646331"/>
          </a:xfrm>
          <a:prstGeom prst="rect">
            <a:avLst/>
          </a:prstGeom>
          <a:solidFill>
            <a:schemeClr val="bg1"/>
          </a:solidFill>
        </p:spPr>
        <p:txBody>
          <a:bodyPr wrap="square" rtlCol="0">
            <a:spAutoFit/>
          </a:bodyPr>
          <a:lstStyle/>
          <a:p>
            <a:r>
              <a:rPr lang="en-US" dirty="0">
                <a:latin typeface="Arial" panose="020B0604020202020204" pitchFamily="34" charset="0"/>
                <a:cs typeface="Arial" panose="020B0604020202020204" pitchFamily="34" charset="0"/>
              </a:rPr>
              <a:t>Management informs all employees of their eligibility for each type of WLD</a:t>
            </a:r>
          </a:p>
        </p:txBody>
      </p:sp>
      <p:sp>
        <p:nvSpPr>
          <p:cNvPr id="11" name="TextBox 10">
            <a:extLst>
              <a:ext uri="{FF2B5EF4-FFF2-40B4-BE49-F238E27FC236}">
                <a16:creationId xmlns:a16="http://schemas.microsoft.com/office/drawing/2014/main" id="{AE6BE68C-E126-432A-B671-9DAFF3FA8F5A}"/>
              </a:ext>
            </a:extLst>
          </p:cNvPr>
          <p:cNvSpPr txBox="1"/>
          <p:nvPr/>
        </p:nvSpPr>
        <p:spPr>
          <a:xfrm>
            <a:off x="939538" y="5755352"/>
            <a:ext cx="5225592" cy="369332"/>
          </a:xfrm>
          <a:prstGeom prst="rect">
            <a:avLst/>
          </a:prstGeom>
          <a:solidFill>
            <a:srgbClr val="CFD5EA"/>
          </a:solidFill>
        </p:spPr>
        <p:txBody>
          <a:bodyPr wrap="square" rtlCol="0">
            <a:spAutoFit/>
          </a:bodyPr>
          <a:lstStyle/>
          <a:p>
            <a:r>
              <a:rPr lang="en-US" dirty="0">
                <a:latin typeface="Arial" panose="020B0604020202020204" pitchFamily="34" charset="0"/>
                <a:cs typeface="Arial" panose="020B0604020202020204" pitchFamily="34" charset="0"/>
              </a:rPr>
              <a:t>Within 30 days of </a:t>
            </a:r>
            <a:r>
              <a:rPr lang="en-US" dirty="0" err="1">
                <a:latin typeface="Arial" panose="020B0604020202020204" pitchFamily="34" charset="0"/>
                <a:cs typeface="Arial" panose="020B0604020202020204" pitchFamily="34" charset="0"/>
              </a:rPr>
              <a:t>of</a:t>
            </a:r>
            <a:r>
              <a:rPr lang="en-US" dirty="0">
                <a:latin typeface="Arial" panose="020B0604020202020204" pitchFamily="34" charset="0"/>
                <a:cs typeface="Arial" panose="020B0604020202020204" pitchFamily="34" charset="0"/>
              </a:rPr>
              <a:t> employee selection</a:t>
            </a:r>
          </a:p>
        </p:txBody>
      </p:sp>
      <p:sp>
        <p:nvSpPr>
          <p:cNvPr id="12" name="TextBox 11">
            <a:extLst>
              <a:ext uri="{FF2B5EF4-FFF2-40B4-BE49-F238E27FC236}">
                <a16:creationId xmlns:a16="http://schemas.microsoft.com/office/drawing/2014/main" id="{D8D2202F-BB3C-4DB4-B0D0-04E397A851A4}"/>
              </a:ext>
            </a:extLst>
          </p:cNvPr>
          <p:cNvSpPr txBox="1"/>
          <p:nvPr/>
        </p:nvSpPr>
        <p:spPr>
          <a:xfrm>
            <a:off x="6938126" y="5616852"/>
            <a:ext cx="4399174" cy="646331"/>
          </a:xfrm>
          <a:prstGeom prst="rect">
            <a:avLst/>
          </a:prstGeom>
          <a:solidFill>
            <a:schemeClr val="bg1"/>
          </a:solidFill>
        </p:spPr>
        <p:txBody>
          <a:bodyPr wrap="square" rtlCol="0">
            <a:spAutoFit/>
          </a:bodyPr>
          <a:lstStyle/>
          <a:p>
            <a:r>
              <a:rPr lang="en-US" dirty="0">
                <a:latin typeface="Arial" panose="020B0604020202020204" pitchFamily="34" charset="0"/>
                <a:cs typeface="Arial" panose="020B0604020202020204" pitchFamily="34" charset="0"/>
              </a:rPr>
              <a:t>OHC reviews all employee selections and process duty station locations </a:t>
            </a:r>
          </a:p>
        </p:txBody>
      </p:sp>
      <p:sp>
        <p:nvSpPr>
          <p:cNvPr id="13" name="Arrow: Right 12">
            <a:extLst>
              <a:ext uri="{FF2B5EF4-FFF2-40B4-BE49-F238E27FC236}">
                <a16:creationId xmlns:a16="http://schemas.microsoft.com/office/drawing/2014/main" id="{12F89DC5-FD1D-4A81-AFC4-EEE09509B28D}"/>
              </a:ext>
            </a:extLst>
          </p:cNvPr>
          <p:cNvSpPr/>
          <p:nvPr/>
        </p:nvSpPr>
        <p:spPr>
          <a:xfrm>
            <a:off x="6253113" y="840339"/>
            <a:ext cx="685013" cy="2399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FBDDBA70-CB97-4C47-AACE-AE9A6FB560A0}"/>
              </a:ext>
            </a:extLst>
          </p:cNvPr>
          <p:cNvSpPr/>
          <p:nvPr/>
        </p:nvSpPr>
        <p:spPr>
          <a:xfrm>
            <a:off x="6253112" y="1946159"/>
            <a:ext cx="685013" cy="2399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8CF6B77D-9E3F-4756-AF69-56415FD16102}"/>
              </a:ext>
            </a:extLst>
          </p:cNvPr>
          <p:cNvSpPr/>
          <p:nvPr/>
        </p:nvSpPr>
        <p:spPr>
          <a:xfrm>
            <a:off x="6253111" y="3070255"/>
            <a:ext cx="685013" cy="2399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F3F73978-D580-489F-982C-B02625A2EFA1}"/>
              </a:ext>
            </a:extLst>
          </p:cNvPr>
          <p:cNvSpPr/>
          <p:nvPr/>
        </p:nvSpPr>
        <p:spPr>
          <a:xfrm>
            <a:off x="6253111" y="4407822"/>
            <a:ext cx="685013" cy="2399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5507D337-3C22-414D-A93A-DEDC37AABE3D}"/>
              </a:ext>
            </a:extLst>
          </p:cNvPr>
          <p:cNvSpPr/>
          <p:nvPr/>
        </p:nvSpPr>
        <p:spPr>
          <a:xfrm>
            <a:off x="6253111" y="5820042"/>
            <a:ext cx="685013" cy="2399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3481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FC4F8E82-CB18-482E-8A5E-54D046C3A800}"/>
              </a:ext>
            </a:extLst>
          </p:cNvPr>
          <p:cNvGraphicFramePr>
            <a:graphicFrameLocks noGrp="1"/>
          </p:cNvGraphicFramePr>
          <p:nvPr>
            <p:ph idx="1"/>
            <p:extLst>
              <p:ext uri="{D42A27DB-BD31-4B8C-83A1-F6EECF244321}">
                <p14:modId xmlns:p14="http://schemas.microsoft.com/office/powerpoint/2010/main" val="1832363486"/>
              </p:ext>
            </p:extLst>
          </p:nvPr>
        </p:nvGraphicFramePr>
        <p:xfrm>
          <a:off x="417541" y="386499"/>
          <a:ext cx="11497368" cy="6023728"/>
        </p:xfrm>
        <a:graphic>
          <a:graphicData uri="http://schemas.openxmlformats.org/drawingml/2006/table">
            <a:tbl>
              <a:tblPr firstRow="1" bandRow="1">
                <a:tableStyleId>{5C22544A-7EE6-4342-B048-85BDC9FD1C3A}</a:tableStyleId>
              </a:tblPr>
              <a:tblGrid>
                <a:gridCol w="2155720">
                  <a:extLst>
                    <a:ext uri="{9D8B030D-6E8A-4147-A177-3AD203B41FA5}">
                      <a16:colId xmlns:a16="http://schemas.microsoft.com/office/drawing/2014/main" val="4045364625"/>
                    </a:ext>
                  </a:extLst>
                </a:gridCol>
                <a:gridCol w="3037351">
                  <a:extLst>
                    <a:ext uri="{9D8B030D-6E8A-4147-A177-3AD203B41FA5}">
                      <a16:colId xmlns:a16="http://schemas.microsoft.com/office/drawing/2014/main" val="1285769475"/>
                    </a:ext>
                  </a:extLst>
                </a:gridCol>
                <a:gridCol w="3102173">
                  <a:extLst>
                    <a:ext uri="{9D8B030D-6E8A-4147-A177-3AD203B41FA5}">
                      <a16:colId xmlns:a16="http://schemas.microsoft.com/office/drawing/2014/main" val="4141380206"/>
                    </a:ext>
                  </a:extLst>
                </a:gridCol>
                <a:gridCol w="3202124">
                  <a:extLst>
                    <a:ext uri="{9D8B030D-6E8A-4147-A177-3AD203B41FA5}">
                      <a16:colId xmlns:a16="http://schemas.microsoft.com/office/drawing/2014/main" val="2361306754"/>
                    </a:ext>
                  </a:extLst>
                </a:gridCol>
              </a:tblGrid>
              <a:tr h="929435">
                <a:tc>
                  <a:txBody>
                    <a:bodyPr/>
                    <a:lstStyle/>
                    <a:p>
                      <a:pPr algn="ctr"/>
                      <a:endParaRPr lang="en-US" sz="1800" b="1" dirty="0">
                        <a:solidFill>
                          <a:schemeClr val="tx1"/>
                        </a:solidFill>
                      </a:endParaRPr>
                    </a:p>
                  </a:txBody>
                  <a:tcPr anchor="ctr">
                    <a:solidFill>
                      <a:schemeClr val="accent1">
                        <a:lumMod val="40000"/>
                        <a:lumOff val="60000"/>
                      </a:schemeClr>
                    </a:solidFill>
                  </a:tcPr>
                </a:tc>
                <a:tc>
                  <a:txBody>
                    <a:bodyPr/>
                    <a:lstStyle/>
                    <a:p>
                      <a:pPr algn="ctr"/>
                      <a:r>
                        <a:rPr lang="en-US" sz="1800" dirty="0">
                          <a:solidFill>
                            <a:schemeClr val="tx1"/>
                          </a:solidFill>
                        </a:rPr>
                        <a:t>Management</a:t>
                      </a:r>
                    </a:p>
                  </a:txBody>
                  <a:tcPr anchor="ctr">
                    <a:solidFill>
                      <a:schemeClr val="accent1">
                        <a:lumMod val="40000"/>
                        <a:lumOff val="60000"/>
                      </a:schemeClr>
                    </a:solidFill>
                  </a:tcPr>
                </a:tc>
                <a:tc>
                  <a:txBody>
                    <a:bodyPr/>
                    <a:lstStyle/>
                    <a:p>
                      <a:pPr algn="ctr"/>
                      <a:r>
                        <a:rPr lang="en-US" sz="1800" dirty="0">
                          <a:solidFill>
                            <a:schemeClr val="tx1"/>
                          </a:solidFill>
                        </a:rPr>
                        <a:t>NTEU</a:t>
                      </a:r>
                    </a:p>
                  </a:txBody>
                  <a:tcPr anchor="ctr">
                    <a:solidFill>
                      <a:schemeClr val="accent1">
                        <a:lumMod val="40000"/>
                        <a:lumOff val="60000"/>
                      </a:schemeClr>
                    </a:solidFill>
                  </a:tcPr>
                </a:tc>
                <a:tc>
                  <a:txBody>
                    <a:bodyPr/>
                    <a:lstStyle/>
                    <a:p>
                      <a:pPr algn="ctr"/>
                      <a:r>
                        <a:rPr lang="en-US" sz="1800" dirty="0">
                          <a:solidFill>
                            <a:schemeClr val="tx1"/>
                          </a:solidFill>
                        </a:rPr>
                        <a:t>Tentative Agreement</a:t>
                      </a:r>
                    </a:p>
                  </a:txBody>
                  <a:tcPr anchor="ctr">
                    <a:solidFill>
                      <a:schemeClr val="accent1">
                        <a:lumMod val="40000"/>
                        <a:lumOff val="60000"/>
                      </a:schemeClr>
                    </a:solidFill>
                  </a:tcPr>
                </a:tc>
                <a:extLst>
                  <a:ext uri="{0D108BD9-81ED-4DB2-BD59-A6C34878D82A}">
                    <a16:rowId xmlns:a16="http://schemas.microsoft.com/office/drawing/2014/main" val="4250835222"/>
                  </a:ext>
                </a:extLst>
              </a:tr>
              <a:tr h="2147116">
                <a:tc>
                  <a:txBody>
                    <a:bodyPr/>
                    <a:lstStyle/>
                    <a:p>
                      <a:pPr algn="ctr"/>
                      <a:r>
                        <a:rPr lang="en-US" sz="1800" b="1" dirty="0">
                          <a:solidFill>
                            <a:schemeClr val="tx1"/>
                          </a:solidFill>
                        </a:rPr>
                        <a:t>“Work Location” Options</a:t>
                      </a:r>
                    </a:p>
                  </a:txBody>
                  <a:tcPr>
                    <a:solidFill>
                      <a:schemeClr val="accent1">
                        <a:tint val="40000"/>
                        <a:alpha val="74000"/>
                      </a:schemeClr>
                    </a:solidFill>
                  </a:tcPr>
                </a:tc>
                <a:tc>
                  <a:txBody>
                    <a:bodyPr/>
                    <a:lstStyle/>
                    <a:p>
                      <a:r>
                        <a:rPr lang="en-US" sz="1200" b="1" dirty="0">
                          <a:solidFill>
                            <a:schemeClr val="tx1"/>
                          </a:solidFill>
                        </a:rPr>
                        <a:t>Office Primary:</a:t>
                      </a:r>
                      <a:r>
                        <a:rPr lang="en-US" sz="1200" dirty="0">
                          <a:solidFill>
                            <a:schemeClr val="tx1"/>
                          </a:solidFill>
                        </a:rPr>
                        <a:t> in office 50% or more of the time</a:t>
                      </a:r>
                    </a:p>
                    <a:p>
                      <a:r>
                        <a:rPr lang="en-US" sz="1200" b="1" dirty="0">
                          <a:solidFill>
                            <a:schemeClr val="tx1"/>
                          </a:solidFill>
                        </a:rPr>
                        <a:t>Telework Primary: </a:t>
                      </a:r>
                      <a:r>
                        <a:rPr lang="en-US" sz="1200" dirty="0">
                          <a:solidFill>
                            <a:schemeClr val="tx1"/>
                          </a:solidFill>
                        </a:rPr>
                        <a:t>telework more than 50% of the time up to 100%</a:t>
                      </a:r>
                    </a:p>
                    <a:p>
                      <a:r>
                        <a:rPr lang="en-US" sz="1200" b="1" dirty="0">
                          <a:solidFill>
                            <a:schemeClr val="tx1"/>
                          </a:solidFill>
                        </a:rPr>
                        <a:t>Remote: </a:t>
                      </a:r>
                      <a:r>
                        <a:rPr lang="en-US" sz="1200" dirty="0">
                          <a:solidFill>
                            <a:schemeClr val="tx1"/>
                          </a:solidFill>
                        </a:rPr>
                        <a:t>Home duty stationed</a:t>
                      </a:r>
                    </a:p>
                  </a:txBody>
                  <a:tcPr>
                    <a:solidFill>
                      <a:schemeClr val="accent1">
                        <a:tint val="40000"/>
                        <a:alpha val="74000"/>
                      </a:schemeClr>
                    </a:solidFill>
                  </a:tcPr>
                </a:tc>
                <a:tc>
                  <a:txBody>
                    <a:bodyPr/>
                    <a:lstStyle/>
                    <a:p>
                      <a:r>
                        <a:rPr lang="en-US" sz="1200" b="1" dirty="0">
                          <a:solidFill>
                            <a:schemeClr val="tx1"/>
                          </a:solidFill>
                        </a:rPr>
                        <a:t>Office Primary: </a:t>
                      </a:r>
                      <a:r>
                        <a:rPr lang="en-US" sz="1200" dirty="0">
                          <a:solidFill>
                            <a:schemeClr val="tx1"/>
                          </a:solidFill>
                        </a:rPr>
                        <a:t>in office 50% or more of the time</a:t>
                      </a:r>
                    </a:p>
                    <a:p>
                      <a:r>
                        <a:rPr lang="en-US" sz="1200" b="1" dirty="0">
                          <a:solidFill>
                            <a:schemeClr val="tx1"/>
                          </a:solidFill>
                        </a:rPr>
                        <a:t>Telework Primary: </a:t>
                      </a:r>
                      <a:r>
                        <a:rPr lang="en-US" sz="1200" dirty="0">
                          <a:solidFill>
                            <a:schemeClr val="tx1"/>
                          </a:solidFill>
                        </a:rPr>
                        <a:t>telework more than 50% of the time up to 100%</a:t>
                      </a:r>
                    </a:p>
                    <a:p>
                      <a:r>
                        <a:rPr lang="en-US" sz="1200" b="1" dirty="0">
                          <a:solidFill>
                            <a:schemeClr val="tx1"/>
                          </a:solidFill>
                        </a:rPr>
                        <a:t>Remote: </a:t>
                      </a:r>
                      <a:r>
                        <a:rPr lang="en-US" sz="1200" dirty="0">
                          <a:solidFill>
                            <a:schemeClr val="tx1"/>
                          </a:solidFill>
                        </a:rPr>
                        <a:t>Home duty stationed</a:t>
                      </a:r>
                    </a:p>
                    <a:p>
                      <a:endParaRPr lang="en-US" sz="1200" dirty="0">
                        <a:solidFill>
                          <a:schemeClr val="tx1"/>
                        </a:solidFill>
                      </a:endParaRPr>
                    </a:p>
                  </a:txBody>
                  <a:tcPr>
                    <a:solidFill>
                      <a:schemeClr val="accent1">
                        <a:tint val="40000"/>
                        <a:alpha val="74000"/>
                      </a:schemeClr>
                    </a:solidFill>
                  </a:tcPr>
                </a:tc>
                <a:tc>
                  <a:txBody>
                    <a:bodyPr/>
                    <a:lstStyle/>
                    <a:p>
                      <a:r>
                        <a:rPr lang="en-US" sz="1200" b="1" dirty="0">
                          <a:solidFill>
                            <a:schemeClr val="tx1"/>
                          </a:solidFill>
                        </a:rPr>
                        <a:t>Office Primary: </a:t>
                      </a:r>
                      <a:r>
                        <a:rPr lang="en-US" sz="1200" dirty="0">
                          <a:solidFill>
                            <a:schemeClr val="tx1"/>
                          </a:solidFill>
                        </a:rPr>
                        <a:t>in office 50% or more of the time</a:t>
                      </a:r>
                    </a:p>
                    <a:p>
                      <a:r>
                        <a:rPr lang="en-US" sz="1200" b="1" dirty="0">
                          <a:solidFill>
                            <a:schemeClr val="tx1"/>
                          </a:solidFill>
                        </a:rPr>
                        <a:t>Telework Primary: </a:t>
                      </a:r>
                      <a:r>
                        <a:rPr lang="en-US" sz="1200" dirty="0">
                          <a:solidFill>
                            <a:schemeClr val="tx1"/>
                          </a:solidFill>
                        </a:rPr>
                        <a:t>telework more than 50% </a:t>
                      </a:r>
                    </a:p>
                    <a:p>
                      <a:pPr marL="171450" indent="-171450">
                        <a:buFont typeface="Arial" panose="020B0604020202020204" pitchFamily="34" charset="0"/>
                        <a:buChar char="•"/>
                      </a:pPr>
                      <a:r>
                        <a:rPr lang="en-US" sz="1200" dirty="0">
                          <a:solidFill>
                            <a:schemeClr val="tx1"/>
                          </a:solidFill>
                        </a:rPr>
                        <a:t>100% Telework is a distinct subset of telework primary</a:t>
                      </a:r>
                    </a:p>
                    <a:p>
                      <a:r>
                        <a:rPr lang="en-US" sz="1200" b="1" dirty="0">
                          <a:solidFill>
                            <a:schemeClr val="tx1"/>
                          </a:solidFill>
                        </a:rPr>
                        <a:t>Remote: </a:t>
                      </a:r>
                      <a:r>
                        <a:rPr lang="en-US" sz="1200" dirty="0">
                          <a:solidFill>
                            <a:schemeClr val="tx1"/>
                          </a:solidFill>
                        </a:rPr>
                        <a:t>Home duty stationed</a:t>
                      </a:r>
                    </a:p>
                    <a:p>
                      <a:endParaRPr lang="en-US" sz="1200" dirty="0">
                        <a:solidFill>
                          <a:schemeClr val="tx1"/>
                        </a:solidFill>
                      </a:endParaRPr>
                    </a:p>
                  </a:txBody>
                  <a:tcPr>
                    <a:solidFill>
                      <a:schemeClr val="accent1">
                        <a:tint val="40000"/>
                        <a:alpha val="74000"/>
                      </a:schemeClr>
                    </a:solidFill>
                  </a:tcPr>
                </a:tc>
                <a:extLst>
                  <a:ext uri="{0D108BD9-81ED-4DB2-BD59-A6C34878D82A}">
                    <a16:rowId xmlns:a16="http://schemas.microsoft.com/office/drawing/2014/main" val="1964220654"/>
                  </a:ext>
                </a:extLst>
              </a:tr>
              <a:tr h="2947177">
                <a:tc>
                  <a:txBody>
                    <a:bodyPr/>
                    <a:lstStyle/>
                    <a:p>
                      <a:pPr algn="ctr"/>
                      <a:r>
                        <a:rPr lang="en-US" sz="1800" b="1" dirty="0">
                          <a:solidFill>
                            <a:schemeClr val="tx1"/>
                          </a:solidFill>
                        </a:rPr>
                        <a:t>Work Location Eligibility</a:t>
                      </a:r>
                    </a:p>
                  </a:txBody>
                  <a:tcPr/>
                </a:tc>
                <a:tc>
                  <a:txBody>
                    <a:bodyPr/>
                    <a:lstStyle/>
                    <a:p>
                      <a:pPr>
                        <a:spcBef>
                          <a:spcPts val="600"/>
                        </a:spcBef>
                      </a:pPr>
                      <a:r>
                        <a:rPr lang="en-US" sz="1200" dirty="0">
                          <a:solidFill>
                            <a:schemeClr val="tx1"/>
                          </a:solidFill>
                        </a:rPr>
                        <a:t>At management’s discretion. No clear objective criteria. Requires supervisor approval.</a:t>
                      </a:r>
                    </a:p>
                    <a:p>
                      <a:pPr>
                        <a:spcBef>
                          <a:spcPts val="600"/>
                        </a:spcBef>
                        <a:spcAft>
                          <a:spcPts val="600"/>
                        </a:spcAft>
                      </a:pPr>
                      <a:r>
                        <a:rPr lang="en-US" sz="1200" dirty="0">
                          <a:solidFill>
                            <a:schemeClr val="tx1"/>
                          </a:solidFill>
                        </a:rPr>
                        <a:t>*Employees eligible for a remote designation who live in the locality area of their assigned office, will only be permitted to choose 100% telework as long as the live in the locality. With the exception of travel to the office, those employees will receive the same treatment as Remote employees.</a:t>
                      </a:r>
                    </a:p>
                    <a:p>
                      <a:endParaRPr lang="en-US" sz="1200" dirty="0">
                        <a:solidFill>
                          <a:schemeClr val="tx1"/>
                        </a:solidFill>
                      </a:endParaRPr>
                    </a:p>
                  </a:txBody>
                  <a:tcPr/>
                </a:tc>
                <a:tc>
                  <a:txBody>
                    <a:bodyPr/>
                    <a:lstStyle/>
                    <a:p>
                      <a:r>
                        <a:rPr lang="en-US" sz="1200" dirty="0">
                          <a:solidFill>
                            <a:schemeClr val="tx1"/>
                          </a:solidFill>
                        </a:rPr>
                        <a:t>All positions are eligible for Remote</a:t>
                      </a:r>
                    </a:p>
                  </a:txBody>
                  <a:tcPr/>
                </a:tc>
                <a:tc>
                  <a:txBody>
                    <a:bodyPr/>
                    <a:lstStyle/>
                    <a:p>
                      <a:pPr>
                        <a:spcAft>
                          <a:spcPts val="600"/>
                        </a:spcAft>
                      </a:pPr>
                      <a:r>
                        <a:rPr lang="en-US" sz="1200" b="1" dirty="0">
                          <a:solidFill>
                            <a:srgbClr val="0070C0"/>
                          </a:solidFill>
                        </a:rPr>
                        <a:t>Work Location Designation will be determined by the duties of the job as identified in the position description and the extent to which those duties must be performed in person at a Bureau facility.</a:t>
                      </a:r>
                    </a:p>
                    <a:p>
                      <a:pPr>
                        <a:spcAft>
                          <a:spcPts val="600"/>
                        </a:spcAft>
                      </a:pPr>
                      <a:r>
                        <a:rPr lang="en-US" sz="1200" dirty="0">
                          <a:solidFill>
                            <a:schemeClr val="tx1"/>
                          </a:solidFill>
                        </a:rPr>
                        <a:t>*Employees eligible for a remote designation who live in the locality area of their assigned office, will only be permitted to choose 100% telework as long as the live in the locality. With the exception of travel to the office, those employees will receive the same treatment as Remote employees.</a:t>
                      </a:r>
                    </a:p>
                  </a:txBody>
                  <a:tcPr/>
                </a:tc>
                <a:extLst>
                  <a:ext uri="{0D108BD9-81ED-4DB2-BD59-A6C34878D82A}">
                    <a16:rowId xmlns:a16="http://schemas.microsoft.com/office/drawing/2014/main" val="3916117077"/>
                  </a:ext>
                </a:extLst>
              </a:tr>
            </a:tbl>
          </a:graphicData>
        </a:graphic>
      </p:graphicFrame>
      <p:sp>
        <p:nvSpPr>
          <p:cNvPr id="6" name="TextBox 5">
            <a:extLst>
              <a:ext uri="{FF2B5EF4-FFF2-40B4-BE49-F238E27FC236}">
                <a16:creationId xmlns:a16="http://schemas.microsoft.com/office/drawing/2014/main" id="{04622BE5-0F23-422E-B45C-A591832C2306}"/>
              </a:ext>
            </a:extLst>
          </p:cNvPr>
          <p:cNvSpPr txBox="1"/>
          <p:nvPr/>
        </p:nvSpPr>
        <p:spPr>
          <a:xfrm>
            <a:off x="9784452" y="6410227"/>
            <a:ext cx="2130457" cy="338554"/>
          </a:xfrm>
          <a:prstGeom prst="rect">
            <a:avLst/>
          </a:prstGeom>
          <a:noFill/>
        </p:spPr>
        <p:txBody>
          <a:bodyPr wrap="square" rtlCol="0">
            <a:spAutoFit/>
          </a:bodyPr>
          <a:lstStyle/>
          <a:p>
            <a:r>
              <a:rPr lang="en-US" sz="1600" dirty="0"/>
              <a:t>Work Types &amp; Location</a:t>
            </a:r>
          </a:p>
        </p:txBody>
      </p:sp>
    </p:spTree>
    <p:extLst>
      <p:ext uri="{BB962C8B-B14F-4D97-AF65-F5344CB8AC3E}">
        <p14:creationId xmlns:p14="http://schemas.microsoft.com/office/powerpoint/2010/main" val="1346313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1AE2D-590E-4296-8E13-A5281FEBC63F}"/>
              </a:ext>
            </a:extLst>
          </p:cNvPr>
          <p:cNvSpPr>
            <a:spLocks noGrp="1"/>
          </p:cNvSpPr>
          <p:nvPr>
            <p:ph type="title"/>
          </p:nvPr>
        </p:nvSpPr>
        <p:spPr>
          <a:xfrm>
            <a:off x="1604668" y="2592984"/>
            <a:ext cx="8982664" cy="1672031"/>
          </a:xfrm>
          <a:solidFill>
            <a:srgbClr val="E9EBF5"/>
          </a:solidFill>
        </p:spPr>
        <p:txBody>
          <a:bodyPr anchor="ctr"/>
          <a:lstStyle/>
          <a:p>
            <a:pPr algn="ctr"/>
            <a:r>
              <a:rPr lang="en-US" dirty="0">
                <a:latin typeface="Arial" panose="020B0604020202020204" pitchFamily="34" charset="0"/>
                <a:cs typeface="Arial" panose="020B0604020202020204" pitchFamily="34" charset="0"/>
              </a:rPr>
              <a:t>Telework</a:t>
            </a:r>
          </a:p>
        </p:txBody>
      </p:sp>
    </p:spTree>
    <p:extLst>
      <p:ext uri="{BB962C8B-B14F-4D97-AF65-F5344CB8AC3E}">
        <p14:creationId xmlns:p14="http://schemas.microsoft.com/office/powerpoint/2010/main" val="2955960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FC4F8E82-CB18-482E-8A5E-54D046C3A800}"/>
              </a:ext>
            </a:extLst>
          </p:cNvPr>
          <p:cNvGraphicFramePr>
            <a:graphicFrameLocks noGrp="1"/>
          </p:cNvGraphicFramePr>
          <p:nvPr>
            <p:ph idx="1"/>
            <p:extLst>
              <p:ext uri="{D42A27DB-BD31-4B8C-83A1-F6EECF244321}">
                <p14:modId xmlns:p14="http://schemas.microsoft.com/office/powerpoint/2010/main" val="352403273"/>
              </p:ext>
            </p:extLst>
          </p:nvPr>
        </p:nvGraphicFramePr>
        <p:xfrm>
          <a:off x="347316" y="311085"/>
          <a:ext cx="11497368" cy="6202837"/>
        </p:xfrm>
        <a:graphic>
          <a:graphicData uri="http://schemas.openxmlformats.org/drawingml/2006/table">
            <a:tbl>
              <a:tblPr firstRow="1" bandRow="1">
                <a:tableStyleId>{5C22544A-7EE6-4342-B048-85BDC9FD1C3A}</a:tableStyleId>
              </a:tblPr>
              <a:tblGrid>
                <a:gridCol w="2012707">
                  <a:extLst>
                    <a:ext uri="{9D8B030D-6E8A-4147-A177-3AD203B41FA5}">
                      <a16:colId xmlns:a16="http://schemas.microsoft.com/office/drawing/2014/main" val="4045364625"/>
                    </a:ext>
                  </a:extLst>
                </a:gridCol>
                <a:gridCol w="3180364">
                  <a:extLst>
                    <a:ext uri="{9D8B030D-6E8A-4147-A177-3AD203B41FA5}">
                      <a16:colId xmlns:a16="http://schemas.microsoft.com/office/drawing/2014/main" val="1285769475"/>
                    </a:ext>
                  </a:extLst>
                </a:gridCol>
                <a:gridCol w="3102173">
                  <a:extLst>
                    <a:ext uri="{9D8B030D-6E8A-4147-A177-3AD203B41FA5}">
                      <a16:colId xmlns:a16="http://schemas.microsoft.com/office/drawing/2014/main" val="4141380206"/>
                    </a:ext>
                  </a:extLst>
                </a:gridCol>
                <a:gridCol w="3202124">
                  <a:extLst>
                    <a:ext uri="{9D8B030D-6E8A-4147-A177-3AD203B41FA5}">
                      <a16:colId xmlns:a16="http://schemas.microsoft.com/office/drawing/2014/main" val="2361306754"/>
                    </a:ext>
                  </a:extLst>
                </a:gridCol>
              </a:tblGrid>
              <a:tr h="661928">
                <a:tc>
                  <a:txBody>
                    <a:bodyPr/>
                    <a:lstStyle/>
                    <a:p>
                      <a:pPr algn="ctr"/>
                      <a:endParaRPr lang="en-US" sz="1800" b="1" dirty="0">
                        <a:solidFill>
                          <a:schemeClr val="tx1"/>
                        </a:solidFill>
                      </a:endParaRPr>
                    </a:p>
                  </a:txBody>
                  <a:tcPr anchor="ctr">
                    <a:solidFill>
                      <a:schemeClr val="accent1">
                        <a:lumMod val="40000"/>
                        <a:lumOff val="60000"/>
                      </a:schemeClr>
                    </a:solidFill>
                  </a:tcPr>
                </a:tc>
                <a:tc>
                  <a:txBody>
                    <a:bodyPr/>
                    <a:lstStyle/>
                    <a:p>
                      <a:pPr algn="ctr"/>
                      <a:r>
                        <a:rPr lang="en-US" sz="1800" dirty="0">
                          <a:solidFill>
                            <a:schemeClr val="tx1"/>
                          </a:solidFill>
                        </a:rPr>
                        <a:t>Management</a:t>
                      </a:r>
                    </a:p>
                  </a:txBody>
                  <a:tcPr anchor="ctr">
                    <a:solidFill>
                      <a:schemeClr val="accent1">
                        <a:lumMod val="40000"/>
                        <a:lumOff val="60000"/>
                      </a:schemeClr>
                    </a:solidFill>
                  </a:tcPr>
                </a:tc>
                <a:tc>
                  <a:txBody>
                    <a:bodyPr/>
                    <a:lstStyle/>
                    <a:p>
                      <a:pPr algn="ctr"/>
                      <a:r>
                        <a:rPr lang="en-US" sz="1800" dirty="0">
                          <a:solidFill>
                            <a:schemeClr val="tx1"/>
                          </a:solidFill>
                        </a:rPr>
                        <a:t>NTEU</a:t>
                      </a:r>
                    </a:p>
                  </a:txBody>
                  <a:tcPr anchor="ctr">
                    <a:solidFill>
                      <a:schemeClr val="accent1">
                        <a:lumMod val="40000"/>
                        <a:lumOff val="60000"/>
                      </a:schemeClr>
                    </a:solidFill>
                  </a:tcPr>
                </a:tc>
                <a:tc>
                  <a:txBody>
                    <a:bodyPr/>
                    <a:lstStyle/>
                    <a:p>
                      <a:pPr algn="ctr"/>
                      <a:r>
                        <a:rPr lang="en-US" sz="1800" dirty="0">
                          <a:solidFill>
                            <a:schemeClr val="tx1"/>
                          </a:solidFill>
                        </a:rPr>
                        <a:t>Tentative Agreement</a:t>
                      </a:r>
                    </a:p>
                  </a:txBody>
                  <a:tcPr anchor="ctr">
                    <a:solidFill>
                      <a:schemeClr val="accent1">
                        <a:lumMod val="40000"/>
                        <a:lumOff val="60000"/>
                      </a:schemeClr>
                    </a:solidFill>
                  </a:tcPr>
                </a:tc>
                <a:extLst>
                  <a:ext uri="{0D108BD9-81ED-4DB2-BD59-A6C34878D82A}">
                    <a16:rowId xmlns:a16="http://schemas.microsoft.com/office/drawing/2014/main" val="4250835222"/>
                  </a:ext>
                </a:extLst>
              </a:tr>
              <a:tr h="2710754">
                <a:tc>
                  <a:txBody>
                    <a:bodyPr/>
                    <a:lstStyle/>
                    <a:p>
                      <a:pPr algn="ctr"/>
                      <a:r>
                        <a:rPr lang="en-US" sz="1800" b="1" dirty="0">
                          <a:solidFill>
                            <a:schemeClr val="tx1"/>
                          </a:solidFill>
                        </a:rPr>
                        <a:t>Types of Telework Available</a:t>
                      </a:r>
                    </a:p>
                  </a:txBody>
                  <a:tcPr>
                    <a:solidFill>
                      <a:schemeClr val="accent1">
                        <a:tint val="40000"/>
                        <a:alpha val="74000"/>
                      </a:schemeClr>
                    </a:solidFill>
                  </a:tcPr>
                </a:tc>
                <a:tc>
                  <a:txBody>
                    <a:bodyPr/>
                    <a:lstStyle/>
                    <a:p>
                      <a:pPr>
                        <a:spcAft>
                          <a:spcPts val="600"/>
                        </a:spcAft>
                      </a:pPr>
                      <a:r>
                        <a:rPr lang="en-US" sz="1200" b="1" dirty="0">
                          <a:solidFill>
                            <a:schemeClr val="tx1"/>
                          </a:solidFill>
                        </a:rPr>
                        <a:t>Routine:</a:t>
                      </a:r>
                      <a:r>
                        <a:rPr lang="en-US" sz="1200" dirty="0">
                          <a:solidFill>
                            <a:schemeClr val="tx1"/>
                          </a:solidFill>
                        </a:rPr>
                        <a:t> employee teleworks on a recurring basis on a set schedule up to 100% of the time.</a:t>
                      </a:r>
                    </a:p>
                    <a:p>
                      <a:pPr>
                        <a:spcAft>
                          <a:spcPts val="600"/>
                        </a:spcAft>
                      </a:pPr>
                      <a:r>
                        <a:rPr lang="en-US" sz="1200" b="1" dirty="0">
                          <a:solidFill>
                            <a:schemeClr val="tx1"/>
                          </a:solidFill>
                        </a:rPr>
                        <a:t>Situational: </a:t>
                      </a:r>
                      <a:r>
                        <a:rPr lang="en-US" sz="1200" dirty="0">
                          <a:solidFill>
                            <a:schemeClr val="tx1"/>
                          </a:solidFill>
                        </a:rPr>
                        <a:t>employee teleworks on an ad hoc basis to accommodate employee requests for occasional telework, or non-recurring circumstances such as a temporary medical condition, severe weather or emergency condition, or Continuity-of-Operations Plan (COOP) requirements. (1 – 29 days)</a:t>
                      </a:r>
                    </a:p>
                    <a:p>
                      <a:pPr>
                        <a:spcAft>
                          <a:spcPts val="600"/>
                        </a:spcAft>
                      </a:pPr>
                      <a:r>
                        <a:rPr lang="en-US" sz="1200" b="1" dirty="0">
                          <a:solidFill>
                            <a:schemeClr val="tx1"/>
                          </a:solidFill>
                        </a:rPr>
                        <a:t>Extended Situational: </a:t>
                      </a:r>
                      <a:r>
                        <a:rPr lang="en-US" sz="1200" dirty="0">
                          <a:solidFill>
                            <a:schemeClr val="tx1"/>
                          </a:solidFill>
                        </a:rPr>
                        <a:t>employee teleworks continuously for an extended period (30 days – 6 months) as a result of a particular medical or personal situation.</a:t>
                      </a:r>
                    </a:p>
                  </a:txBody>
                  <a:tcPr>
                    <a:solidFill>
                      <a:schemeClr val="accent1">
                        <a:tint val="40000"/>
                        <a:alpha val="74000"/>
                      </a:schemeClr>
                    </a:solidFill>
                  </a:tcPr>
                </a:tc>
                <a:tc>
                  <a:txBody>
                    <a:bodyPr/>
                    <a:lstStyle/>
                    <a:p>
                      <a:pPr>
                        <a:spcAft>
                          <a:spcPts val="600"/>
                        </a:spcAft>
                      </a:pPr>
                      <a:r>
                        <a:rPr lang="en-US" sz="1200" b="1" dirty="0">
                          <a:solidFill>
                            <a:schemeClr val="tx1"/>
                          </a:solidFill>
                        </a:rPr>
                        <a:t>Routine:</a:t>
                      </a:r>
                      <a:r>
                        <a:rPr lang="en-US" sz="1200" dirty="0">
                          <a:solidFill>
                            <a:schemeClr val="tx1"/>
                          </a:solidFill>
                        </a:rPr>
                        <a:t> employee teleworks on a recurring basis on a set schedule up to 100% of the time.</a:t>
                      </a:r>
                    </a:p>
                    <a:p>
                      <a:pPr>
                        <a:spcAft>
                          <a:spcPts val="600"/>
                        </a:spcAft>
                      </a:pPr>
                      <a:r>
                        <a:rPr lang="en-US" sz="1200" b="1" dirty="0">
                          <a:solidFill>
                            <a:schemeClr val="tx1"/>
                          </a:solidFill>
                        </a:rPr>
                        <a:t>Situational: </a:t>
                      </a:r>
                      <a:r>
                        <a:rPr lang="en-US" sz="1200" dirty="0">
                          <a:solidFill>
                            <a:schemeClr val="tx1"/>
                          </a:solidFill>
                        </a:rPr>
                        <a:t>employee teleworks on an ad hoc basis to accommodate employee requests for occasional telework, or non-recurring circumstances such as a temporary medical condition, severe weather or emergency condition, or Continuity-of-Operations Plan (COOP) requirements. (1-30 days)</a:t>
                      </a:r>
                    </a:p>
                    <a:p>
                      <a:pPr>
                        <a:spcAft>
                          <a:spcPts val="600"/>
                        </a:spcAft>
                      </a:pPr>
                      <a:r>
                        <a:rPr lang="en-US" sz="1200" b="1" dirty="0">
                          <a:solidFill>
                            <a:schemeClr val="tx1"/>
                          </a:solidFill>
                        </a:rPr>
                        <a:t>Extended Situational: </a:t>
                      </a:r>
                      <a:r>
                        <a:rPr lang="en-US" sz="1200" dirty="0">
                          <a:solidFill>
                            <a:schemeClr val="tx1"/>
                          </a:solidFill>
                        </a:rPr>
                        <a:t>employee teleworks continuously for an extended period (31 days – 6 months) as a result of a particular medical or personal situation.</a:t>
                      </a:r>
                    </a:p>
                  </a:txBody>
                  <a:tcPr>
                    <a:solidFill>
                      <a:schemeClr val="accent1">
                        <a:tint val="40000"/>
                        <a:alpha val="74000"/>
                      </a:schemeClr>
                    </a:solidFill>
                  </a:tcPr>
                </a:tc>
                <a:tc>
                  <a:txBody>
                    <a:bodyPr/>
                    <a:lstStyle/>
                    <a:p>
                      <a:pPr>
                        <a:spcAft>
                          <a:spcPts val="600"/>
                        </a:spcAft>
                      </a:pPr>
                      <a:r>
                        <a:rPr lang="en-US" sz="1200" b="1" dirty="0">
                          <a:solidFill>
                            <a:schemeClr val="tx1"/>
                          </a:solidFill>
                        </a:rPr>
                        <a:t>Routine:</a:t>
                      </a:r>
                      <a:r>
                        <a:rPr lang="en-US" sz="1200" dirty="0">
                          <a:solidFill>
                            <a:schemeClr val="tx1"/>
                          </a:solidFill>
                        </a:rPr>
                        <a:t> employee teleworks on a recurring basis on a set schedule up to 100% of the time.</a:t>
                      </a:r>
                    </a:p>
                    <a:p>
                      <a:pPr>
                        <a:spcAft>
                          <a:spcPts val="600"/>
                        </a:spcAft>
                      </a:pPr>
                      <a:r>
                        <a:rPr lang="en-US" sz="1200" b="1" dirty="0">
                          <a:solidFill>
                            <a:schemeClr val="tx1"/>
                          </a:solidFill>
                        </a:rPr>
                        <a:t>Situational: </a:t>
                      </a:r>
                      <a:r>
                        <a:rPr lang="en-US" sz="1200" dirty="0">
                          <a:solidFill>
                            <a:schemeClr val="tx1"/>
                          </a:solidFill>
                        </a:rPr>
                        <a:t>employee teleworks on an ad hoc basis to accommodate employee requests for occasional telework, or non-recurring circumstances such as a temporary medical condition, severe weather or emergency condition, or Continuity-of-Operations Plan (COOP) requirements. (</a:t>
                      </a:r>
                      <a:r>
                        <a:rPr lang="en-US" sz="1200" b="1" dirty="0">
                          <a:solidFill>
                            <a:srgbClr val="0070C0"/>
                          </a:solidFill>
                        </a:rPr>
                        <a:t>1-30 days</a:t>
                      </a:r>
                      <a:r>
                        <a:rPr lang="en-US" sz="1200" dirty="0">
                          <a:solidFill>
                            <a:schemeClr val="tx1"/>
                          </a:solidFill>
                        </a:rPr>
                        <a:t>)</a:t>
                      </a:r>
                    </a:p>
                    <a:p>
                      <a:pPr>
                        <a:spcAft>
                          <a:spcPts val="600"/>
                        </a:spcAft>
                      </a:pPr>
                      <a:r>
                        <a:rPr lang="en-US" sz="1200" b="1" dirty="0">
                          <a:solidFill>
                            <a:schemeClr val="tx1"/>
                          </a:solidFill>
                        </a:rPr>
                        <a:t>Extended Situational: </a:t>
                      </a:r>
                      <a:r>
                        <a:rPr lang="en-US" sz="1200" dirty="0">
                          <a:solidFill>
                            <a:schemeClr val="tx1"/>
                          </a:solidFill>
                        </a:rPr>
                        <a:t>employee teleworks continuously for an extended period (</a:t>
                      </a:r>
                      <a:r>
                        <a:rPr lang="en-US" sz="1200" b="1" dirty="0">
                          <a:solidFill>
                            <a:schemeClr val="tx1"/>
                          </a:solidFill>
                        </a:rPr>
                        <a:t>31 days – 6 months</a:t>
                      </a:r>
                      <a:r>
                        <a:rPr lang="en-US" sz="1200" dirty="0">
                          <a:solidFill>
                            <a:schemeClr val="tx1"/>
                          </a:solidFill>
                        </a:rPr>
                        <a:t>) as a result of a particular medical or personal situation.</a:t>
                      </a:r>
                    </a:p>
                  </a:txBody>
                  <a:tcPr>
                    <a:solidFill>
                      <a:schemeClr val="accent1">
                        <a:tint val="40000"/>
                        <a:alpha val="74000"/>
                      </a:schemeClr>
                    </a:solidFill>
                  </a:tcPr>
                </a:tc>
                <a:extLst>
                  <a:ext uri="{0D108BD9-81ED-4DB2-BD59-A6C34878D82A}">
                    <a16:rowId xmlns:a16="http://schemas.microsoft.com/office/drawing/2014/main" val="1964220654"/>
                  </a:ext>
                </a:extLst>
              </a:tr>
              <a:tr h="2830155">
                <a:tc>
                  <a:txBody>
                    <a:bodyPr/>
                    <a:lstStyle/>
                    <a:p>
                      <a:pPr algn="ctr"/>
                      <a:r>
                        <a:rPr lang="en-US" sz="1800" b="1" dirty="0">
                          <a:solidFill>
                            <a:schemeClr val="tx1"/>
                          </a:solidFill>
                        </a:rPr>
                        <a:t>Telework Eligibility - Disqualifiers</a:t>
                      </a:r>
                    </a:p>
                  </a:txBody>
                  <a:tcPr/>
                </a:tc>
                <a:tc>
                  <a:txBody>
                    <a:bodyPr/>
                    <a:lstStyle/>
                    <a:p>
                      <a:pPr>
                        <a:spcAft>
                          <a:spcPts val="600"/>
                        </a:spcAft>
                      </a:pPr>
                      <a:r>
                        <a:rPr lang="en-US" sz="1200" dirty="0">
                          <a:solidFill>
                            <a:schemeClr val="tx1"/>
                          </a:solidFill>
                        </a:rPr>
                        <a:t>An employee is not eligible for telework if the employee:</a:t>
                      </a:r>
                    </a:p>
                    <a:p>
                      <a:pPr>
                        <a:spcAft>
                          <a:spcPts val="600"/>
                        </a:spcAft>
                      </a:pPr>
                      <a:r>
                        <a:rPr lang="en-US" sz="1200" dirty="0">
                          <a:solidFill>
                            <a:schemeClr val="tx1"/>
                          </a:solidFill>
                        </a:rPr>
                        <a:t>1. Has been officially disciplined for conduct not conducive to successful performance under a telework agreement within the 2 years prior to the telework agreement, including, but not limited to, being AWOL for more than 5 days in any calendar year; or</a:t>
                      </a:r>
                    </a:p>
                    <a:p>
                      <a:pPr>
                        <a:spcAft>
                          <a:spcPts val="600"/>
                        </a:spcAft>
                      </a:pPr>
                      <a:r>
                        <a:rPr lang="en-US" sz="1200" dirty="0">
                          <a:solidFill>
                            <a:schemeClr val="tx1"/>
                          </a:solidFill>
                        </a:rPr>
                        <a:t>2. Has been officially disciplined for violations of subpart G of the Standards of Ethical Conduct of Employees of the Executive Branch governing misuse of position, including misuse of Government property </a:t>
                      </a:r>
                    </a:p>
                  </a:txBody>
                  <a:tcPr/>
                </a:tc>
                <a:tc>
                  <a:txBody>
                    <a:bodyPr/>
                    <a:lstStyle/>
                    <a:p>
                      <a:pPr>
                        <a:spcAft>
                          <a:spcPts val="600"/>
                        </a:spcAft>
                      </a:pPr>
                      <a:r>
                        <a:rPr lang="en-US" sz="1200" dirty="0">
                          <a:solidFill>
                            <a:schemeClr val="tx1"/>
                          </a:solidFill>
                        </a:rPr>
                        <a:t>An employee is not eligible for telework if the employee:</a:t>
                      </a:r>
                    </a:p>
                    <a:p>
                      <a:pPr>
                        <a:spcAft>
                          <a:spcPts val="600"/>
                        </a:spcAft>
                      </a:pPr>
                      <a:r>
                        <a:rPr lang="en-US" sz="1200" dirty="0">
                          <a:solidFill>
                            <a:schemeClr val="tx1"/>
                          </a:solidFill>
                        </a:rPr>
                        <a:t>1. Has been officially disciplined for conduct not conducive to successful performance under a telework agreement within the 2 years prior to the telework agreement, including, but not limited to, being AWOL for more than 5 days in any calendar year; or</a:t>
                      </a:r>
                    </a:p>
                    <a:p>
                      <a:pPr>
                        <a:spcAft>
                          <a:spcPts val="600"/>
                        </a:spcAft>
                      </a:pPr>
                      <a:r>
                        <a:rPr lang="en-US" sz="1200" dirty="0">
                          <a:solidFill>
                            <a:schemeClr val="tx1"/>
                          </a:solidFill>
                        </a:rPr>
                        <a:t>2. Has been officially disciplined for violations of subpart G of the Standards of Ethical Conduct of Employees of the Executive Branch governing misuse of position, including misuse of Government property </a:t>
                      </a:r>
                    </a:p>
                  </a:txBody>
                  <a:tcPr/>
                </a:tc>
                <a:tc>
                  <a:txBody>
                    <a:bodyPr/>
                    <a:lstStyle/>
                    <a:p>
                      <a:pPr>
                        <a:spcAft>
                          <a:spcPts val="600"/>
                        </a:spcAft>
                      </a:pPr>
                      <a:r>
                        <a:rPr lang="en-US" sz="1200" dirty="0">
                          <a:solidFill>
                            <a:schemeClr val="tx1"/>
                          </a:solidFill>
                        </a:rPr>
                        <a:t>An employee is not eligible for telework if the employee:</a:t>
                      </a:r>
                    </a:p>
                    <a:p>
                      <a:pPr>
                        <a:spcAft>
                          <a:spcPts val="600"/>
                        </a:spcAft>
                      </a:pPr>
                      <a:r>
                        <a:rPr lang="en-US" sz="1200" dirty="0">
                          <a:solidFill>
                            <a:schemeClr val="tx1"/>
                          </a:solidFill>
                        </a:rPr>
                        <a:t>1. Has been officially disciplined for conduct not conducive to successful performance under a telework agreement within the 2 years prior to the telework agreement, including, but not limited to, being AWOL for more than 5 days in any calendar year; or</a:t>
                      </a:r>
                    </a:p>
                    <a:p>
                      <a:pPr>
                        <a:spcAft>
                          <a:spcPts val="600"/>
                        </a:spcAft>
                      </a:pPr>
                      <a:r>
                        <a:rPr lang="en-US" sz="1200" dirty="0">
                          <a:solidFill>
                            <a:schemeClr val="tx1"/>
                          </a:solidFill>
                        </a:rPr>
                        <a:t>2. Has been officially disciplined for violations of subpart G of the Standards of Ethical Conduct of Employees of the Executive Branch governing misuse of position, including misuse of Government property </a:t>
                      </a:r>
                    </a:p>
                  </a:txBody>
                  <a:tcPr/>
                </a:tc>
                <a:extLst>
                  <a:ext uri="{0D108BD9-81ED-4DB2-BD59-A6C34878D82A}">
                    <a16:rowId xmlns:a16="http://schemas.microsoft.com/office/drawing/2014/main" val="3916117077"/>
                  </a:ext>
                </a:extLst>
              </a:tr>
            </a:tbl>
          </a:graphicData>
        </a:graphic>
      </p:graphicFrame>
      <p:sp>
        <p:nvSpPr>
          <p:cNvPr id="6" name="TextBox 5">
            <a:extLst>
              <a:ext uri="{FF2B5EF4-FFF2-40B4-BE49-F238E27FC236}">
                <a16:creationId xmlns:a16="http://schemas.microsoft.com/office/drawing/2014/main" id="{B4D885A4-281F-4444-B869-A5F4AFAD2600}"/>
              </a:ext>
            </a:extLst>
          </p:cNvPr>
          <p:cNvSpPr txBox="1"/>
          <p:nvPr/>
        </p:nvSpPr>
        <p:spPr>
          <a:xfrm>
            <a:off x="10858014" y="6513922"/>
            <a:ext cx="986670" cy="338554"/>
          </a:xfrm>
          <a:prstGeom prst="rect">
            <a:avLst/>
          </a:prstGeom>
          <a:noFill/>
        </p:spPr>
        <p:txBody>
          <a:bodyPr wrap="square" rtlCol="0">
            <a:spAutoFit/>
          </a:bodyPr>
          <a:lstStyle/>
          <a:p>
            <a:r>
              <a:rPr lang="en-US" sz="1600" dirty="0"/>
              <a:t>Telework</a:t>
            </a:r>
          </a:p>
        </p:txBody>
      </p:sp>
    </p:spTree>
    <p:extLst>
      <p:ext uri="{BB962C8B-B14F-4D97-AF65-F5344CB8AC3E}">
        <p14:creationId xmlns:p14="http://schemas.microsoft.com/office/powerpoint/2010/main" val="960823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FC4F8E82-CB18-482E-8A5E-54D046C3A800}"/>
              </a:ext>
            </a:extLst>
          </p:cNvPr>
          <p:cNvGraphicFramePr>
            <a:graphicFrameLocks noGrp="1"/>
          </p:cNvGraphicFramePr>
          <p:nvPr>
            <p:ph idx="1"/>
            <p:extLst>
              <p:ext uri="{D42A27DB-BD31-4B8C-83A1-F6EECF244321}">
                <p14:modId xmlns:p14="http://schemas.microsoft.com/office/powerpoint/2010/main" val="2702473749"/>
              </p:ext>
            </p:extLst>
          </p:nvPr>
        </p:nvGraphicFramePr>
        <p:xfrm>
          <a:off x="347316" y="424207"/>
          <a:ext cx="11497368" cy="6023727"/>
        </p:xfrm>
        <a:graphic>
          <a:graphicData uri="http://schemas.openxmlformats.org/drawingml/2006/table">
            <a:tbl>
              <a:tblPr firstRow="1" bandRow="1">
                <a:tableStyleId>{5C22544A-7EE6-4342-B048-85BDC9FD1C3A}</a:tableStyleId>
              </a:tblPr>
              <a:tblGrid>
                <a:gridCol w="2155720">
                  <a:extLst>
                    <a:ext uri="{9D8B030D-6E8A-4147-A177-3AD203B41FA5}">
                      <a16:colId xmlns:a16="http://schemas.microsoft.com/office/drawing/2014/main" val="4045364625"/>
                    </a:ext>
                  </a:extLst>
                </a:gridCol>
                <a:gridCol w="3037351">
                  <a:extLst>
                    <a:ext uri="{9D8B030D-6E8A-4147-A177-3AD203B41FA5}">
                      <a16:colId xmlns:a16="http://schemas.microsoft.com/office/drawing/2014/main" val="1285769475"/>
                    </a:ext>
                  </a:extLst>
                </a:gridCol>
                <a:gridCol w="3102173">
                  <a:extLst>
                    <a:ext uri="{9D8B030D-6E8A-4147-A177-3AD203B41FA5}">
                      <a16:colId xmlns:a16="http://schemas.microsoft.com/office/drawing/2014/main" val="4141380206"/>
                    </a:ext>
                  </a:extLst>
                </a:gridCol>
                <a:gridCol w="3202124">
                  <a:extLst>
                    <a:ext uri="{9D8B030D-6E8A-4147-A177-3AD203B41FA5}">
                      <a16:colId xmlns:a16="http://schemas.microsoft.com/office/drawing/2014/main" val="2361306754"/>
                    </a:ext>
                  </a:extLst>
                </a:gridCol>
              </a:tblGrid>
              <a:tr h="797009">
                <a:tc>
                  <a:txBody>
                    <a:bodyPr/>
                    <a:lstStyle/>
                    <a:p>
                      <a:pPr algn="ctr"/>
                      <a:endParaRPr lang="en-US" sz="1800" b="1" dirty="0">
                        <a:solidFill>
                          <a:schemeClr val="tx1"/>
                        </a:solidFill>
                      </a:endParaRPr>
                    </a:p>
                  </a:txBody>
                  <a:tcPr anchor="ctr">
                    <a:solidFill>
                      <a:schemeClr val="accent1">
                        <a:lumMod val="40000"/>
                        <a:lumOff val="60000"/>
                      </a:schemeClr>
                    </a:solidFill>
                  </a:tcPr>
                </a:tc>
                <a:tc>
                  <a:txBody>
                    <a:bodyPr/>
                    <a:lstStyle/>
                    <a:p>
                      <a:pPr algn="ctr"/>
                      <a:r>
                        <a:rPr lang="en-US" sz="1800" dirty="0">
                          <a:solidFill>
                            <a:schemeClr val="tx1"/>
                          </a:solidFill>
                        </a:rPr>
                        <a:t>Management</a:t>
                      </a:r>
                    </a:p>
                  </a:txBody>
                  <a:tcPr anchor="ctr">
                    <a:solidFill>
                      <a:schemeClr val="accent1">
                        <a:lumMod val="40000"/>
                        <a:lumOff val="60000"/>
                      </a:schemeClr>
                    </a:solidFill>
                  </a:tcPr>
                </a:tc>
                <a:tc>
                  <a:txBody>
                    <a:bodyPr/>
                    <a:lstStyle/>
                    <a:p>
                      <a:pPr algn="ctr"/>
                      <a:r>
                        <a:rPr lang="en-US" sz="1800" dirty="0">
                          <a:solidFill>
                            <a:schemeClr val="tx1"/>
                          </a:solidFill>
                        </a:rPr>
                        <a:t>NTEU</a:t>
                      </a:r>
                    </a:p>
                  </a:txBody>
                  <a:tcPr anchor="ctr">
                    <a:solidFill>
                      <a:schemeClr val="accent1">
                        <a:lumMod val="40000"/>
                        <a:lumOff val="60000"/>
                      </a:schemeClr>
                    </a:solidFill>
                  </a:tcPr>
                </a:tc>
                <a:tc>
                  <a:txBody>
                    <a:bodyPr/>
                    <a:lstStyle/>
                    <a:p>
                      <a:pPr algn="ctr"/>
                      <a:r>
                        <a:rPr lang="en-US" sz="1800" dirty="0">
                          <a:solidFill>
                            <a:schemeClr val="tx1"/>
                          </a:solidFill>
                        </a:rPr>
                        <a:t>Tentative Agreement</a:t>
                      </a:r>
                    </a:p>
                  </a:txBody>
                  <a:tcPr anchor="ctr">
                    <a:solidFill>
                      <a:schemeClr val="accent1">
                        <a:lumMod val="40000"/>
                        <a:lumOff val="60000"/>
                      </a:schemeClr>
                    </a:solidFill>
                  </a:tcPr>
                </a:tc>
                <a:extLst>
                  <a:ext uri="{0D108BD9-81ED-4DB2-BD59-A6C34878D82A}">
                    <a16:rowId xmlns:a16="http://schemas.microsoft.com/office/drawing/2014/main" val="4250835222"/>
                  </a:ext>
                </a:extLst>
              </a:tr>
              <a:tr h="5226718">
                <a:tc>
                  <a:txBody>
                    <a:bodyPr/>
                    <a:lstStyle/>
                    <a:p>
                      <a:pPr algn="ctr"/>
                      <a:r>
                        <a:rPr lang="en-US" sz="1800" b="1" dirty="0">
                          <a:solidFill>
                            <a:schemeClr val="tx1"/>
                          </a:solidFill>
                        </a:rPr>
                        <a:t>Telework Eligibility</a:t>
                      </a:r>
                    </a:p>
                  </a:txBody>
                  <a:tcPr>
                    <a:solidFill>
                      <a:schemeClr val="accent1">
                        <a:tint val="40000"/>
                        <a:alpha val="74000"/>
                      </a:schemeClr>
                    </a:solidFill>
                  </a:tcPr>
                </a:tc>
                <a:tc>
                  <a:txBody>
                    <a:bodyPr/>
                    <a:lstStyle/>
                    <a:p>
                      <a:pPr>
                        <a:spcAft>
                          <a:spcPts val="500"/>
                        </a:spcAft>
                      </a:pPr>
                      <a:r>
                        <a:rPr lang="en-US" sz="1200" dirty="0">
                          <a:solidFill>
                            <a:schemeClr val="tx1"/>
                          </a:solidFill>
                        </a:rPr>
                        <a:t>1. Proposed telework arrangement is consistent with the operational needs of CFPB</a:t>
                      </a:r>
                    </a:p>
                    <a:p>
                      <a:pPr>
                        <a:spcAft>
                          <a:spcPts val="500"/>
                        </a:spcAft>
                      </a:pPr>
                      <a:r>
                        <a:rPr lang="en-US" sz="1200" dirty="0">
                          <a:solidFill>
                            <a:schemeClr val="tx1"/>
                          </a:solidFill>
                        </a:rPr>
                        <a:t>2. Employee can perform official duties from an alternate worksite</a:t>
                      </a:r>
                    </a:p>
                    <a:p>
                      <a:pPr>
                        <a:spcAft>
                          <a:spcPts val="500"/>
                        </a:spcAft>
                      </a:pPr>
                      <a:r>
                        <a:rPr lang="en-US" sz="1200" dirty="0">
                          <a:solidFill>
                            <a:schemeClr val="tx1"/>
                          </a:solidFill>
                        </a:rPr>
                        <a:t>3. Employee has sufficient portable work to cover duty hours and has equipment necessary to perform the work</a:t>
                      </a:r>
                    </a:p>
                    <a:p>
                      <a:pPr>
                        <a:spcAft>
                          <a:spcPts val="500"/>
                        </a:spcAft>
                      </a:pPr>
                      <a:r>
                        <a:rPr lang="en-US" sz="1200" dirty="0">
                          <a:solidFill>
                            <a:schemeClr val="tx1"/>
                          </a:solidFill>
                        </a:rPr>
                        <a:t>4. The employee occupies a position whose duties do not require:</a:t>
                      </a:r>
                    </a:p>
                    <a:p>
                      <a:pPr marL="174625" lvl="1" indent="0">
                        <a:spcAft>
                          <a:spcPts val="500"/>
                        </a:spcAft>
                      </a:pPr>
                      <a:r>
                        <a:rPr lang="en-US" sz="1200" dirty="0">
                          <a:solidFill>
                            <a:schemeClr val="tx1"/>
                          </a:solidFill>
                        </a:rPr>
                        <a:t>a. Daily face-to-face contact with the supervisor, other employees, or customers;</a:t>
                      </a:r>
                    </a:p>
                    <a:p>
                      <a:pPr marL="174625" lvl="1" indent="0">
                        <a:spcAft>
                          <a:spcPts val="500"/>
                        </a:spcAft>
                      </a:pPr>
                      <a:r>
                        <a:rPr lang="en-US" sz="1200" dirty="0">
                          <a:solidFill>
                            <a:schemeClr val="tx1"/>
                          </a:solidFill>
                        </a:rPr>
                        <a:t>b. Daily access to material that may not be removed from the official duty station or is not accessible by computer;</a:t>
                      </a:r>
                    </a:p>
                    <a:p>
                      <a:pPr marL="174625" lvl="1" indent="0">
                        <a:spcAft>
                          <a:spcPts val="500"/>
                        </a:spcAft>
                      </a:pPr>
                      <a:r>
                        <a:rPr lang="en-US" sz="1200" dirty="0">
                          <a:solidFill>
                            <a:schemeClr val="tx1"/>
                          </a:solidFill>
                        </a:rPr>
                        <a:t>c. Special facilities or equipment to perform the job and that cannot be made available at the alternate worksite;</a:t>
                      </a:r>
                    </a:p>
                    <a:p>
                      <a:pPr marL="174625" lvl="1" indent="0">
                        <a:spcAft>
                          <a:spcPts val="500"/>
                        </a:spcAft>
                      </a:pPr>
                      <a:r>
                        <a:rPr lang="en-US" sz="1200" dirty="0">
                          <a:solidFill>
                            <a:schemeClr val="tx1"/>
                          </a:solidFill>
                        </a:rPr>
                        <a:t>d. Compliance with Privacy Act, security, or health/safety requirements that cannot be adequately addressed at an alternate worksite.</a:t>
                      </a:r>
                    </a:p>
                    <a:p>
                      <a:pPr>
                        <a:spcAft>
                          <a:spcPts val="500"/>
                        </a:spcAft>
                      </a:pPr>
                      <a:r>
                        <a:rPr lang="en-US" sz="1200" dirty="0">
                          <a:solidFill>
                            <a:schemeClr val="tx1"/>
                          </a:solidFill>
                        </a:rPr>
                        <a:t>5. Employee performs independently with little to no direct supervision.</a:t>
                      </a:r>
                    </a:p>
                  </a:txBody>
                  <a:tcPr>
                    <a:solidFill>
                      <a:schemeClr val="accent1">
                        <a:tint val="40000"/>
                        <a:alpha val="74000"/>
                      </a:schemeClr>
                    </a:solidFill>
                  </a:tcPr>
                </a:tc>
                <a:tc>
                  <a:txBody>
                    <a:bodyPr/>
                    <a:lstStyle/>
                    <a:p>
                      <a:pPr>
                        <a:spcAft>
                          <a:spcPts val="500"/>
                        </a:spcAft>
                      </a:pPr>
                      <a:r>
                        <a:rPr lang="en-US" sz="1200" dirty="0">
                          <a:solidFill>
                            <a:schemeClr val="tx1"/>
                          </a:solidFill>
                        </a:rPr>
                        <a:t>1. </a:t>
                      </a:r>
                      <a:r>
                        <a:rPr lang="en-US" sz="1200" u="sng" dirty="0">
                          <a:solidFill>
                            <a:schemeClr val="tx1"/>
                          </a:solidFill>
                        </a:rPr>
                        <a:t>Performance:</a:t>
                      </a:r>
                      <a:r>
                        <a:rPr lang="en-US" sz="1200" dirty="0">
                          <a:solidFill>
                            <a:schemeClr val="tx1"/>
                          </a:solidFill>
                        </a:rPr>
                        <a:t> The employee must be currently performing at the a “Accomplished Performer” (3) performance level</a:t>
                      </a:r>
                    </a:p>
                    <a:p>
                      <a:pPr>
                        <a:spcAft>
                          <a:spcPts val="500"/>
                        </a:spcAft>
                      </a:pPr>
                      <a:r>
                        <a:rPr lang="en-US" sz="1200" dirty="0">
                          <a:solidFill>
                            <a:schemeClr val="tx1"/>
                          </a:solidFill>
                        </a:rPr>
                        <a:t>2. </a:t>
                      </a:r>
                      <a:r>
                        <a:rPr lang="en-US" sz="1200" u="sng" dirty="0">
                          <a:solidFill>
                            <a:schemeClr val="tx1"/>
                          </a:solidFill>
                        </a:rPr>
                        <a:t>Location: </a:t>
                      </a:r>
                      <a:r>
                        <a:rPr lang="en-US" sz="1200" dirty="0">
                          <a:solidFill>
                            <a:schemeClr val="tx1"/>
                          </a:solidFill>
                        </a:rPr>
                        <a:t>The proposed location must satisfy home work-site requirements such as safety and protection of records. The employee will ensure a safe, viable workstation to perform required duties.</a:t>
                      </a:r>
                    </a:p>
                    <a:p>
                      <a:endParaRPr lang="en-US" sz="1200" dirty="0">
                        <a:solidFill>
                          <a:schemeClr val="tx1"/>
                        </a:solidFill>
                      </a:endParaRPr>
                    </a:p>
                  </a:txBody>
                  <a:tcPr>
                    <a:solidFill>
                      <a:schemeClr val="accent1">
                        <a:tint val="40000"/>
                        <a:alpha val="74000"/>
                      </a:schemeClr>
                    </a:solidFill>
                  </a:tcPr>
                </a:tc>
                <a:tc>
                  <a:txBody>
                    <a:bodyPr/>
                    <a:lstStyle/>
                    <a:p>
                      <a:pPr>
                        <a:spcAft>
                          <a:spcPts val="600"/>
                        </a:spcAft>
                      </a:pPr>
                      <a:r>
                        <a:rPr lang="en-US" sz="1200" b="1" dirty="0">
                          <a:solidFill>
                            <a:schemeClr val="tx1"/>
                          </a:solidFill>
                        </a:rPr>
                        <a:t>Basic eligibility criteria:</a:t>
                      </a:r>
                    </a:p>
                    <a:p>
                      <a:pPr>
                        <a:spcAft>
                          <a:spcPts val="600"/>
                        </a:spcAft>
                      </a:pPr>
                      <a:r>
                        <a:rPr lang="en-US" sz="1200" dirty="0">
                          <a:solidFill>
                            <a:schemeClr val="tx1"/>
                          </a:solidFill>
                        </a:rPr>
                        <a:t>1. Proposed telework arrangement is consistent with the operational needs of the Bureau.</a:t>
                      </a:r>
                    </a:p>
                    <a:p>
                      <a:pPr>
                        <a:spcAft>
                          <a:spcPts val="600"/>
                        </a:spcAft>
                      </a:pPr>
                      <a:r>
                        <a:rPr lang="en-US" sz="1200" dirty="0">
                          <a:solidFill>
                            <a:schemeClr val="tx1"/>
                          </a:solidFill>
                        </a:rPr>
                        <a:t>2. Nature of the work to be performed is suitable for a work-at-home or alternative work site setting and normal workflow requirements are not disrupted.</a:t>
                      </a:r>
                    </a:p>
                    <a:p>
                      <a:pPr>
                        <a:spcAft>
                          <a:spcPts val="600"/>
                        </a:spcAft>
                      </a:pPr>
                      <a:r>
                        <a:rPr lang="en-US" sz="1200" dirty="0">
                          <a:solidFill>
                            <a:schemeClr val="tx1"/>
                          </a:solidFill>
                        </a:rPr>
                        <a:t>3. Materials and information necessary to perform the duties of the position are capable of being moved to and from the office with data and systems security requirements, including data sensitivity and Privacy Act concerns, being adequately addressed.</a:t>
                      </a:r>
                    </a:p>
                    <a:p>
                      <a:pPr>
                        <a:spcAft>
                          <a:spcPts val="600"/>
                        </a:spcAft>
                      </a:pPr>
                      <a:r>
                        <a:rPr lang="en-US" sz="1200" dirty="0">
                          <a:solidFill>
                            <a:schemeClr val="tx1"/>
                          </a:solidFill>
                        </a:rPr>
                        <a:t>4. Work activities are portable and not dependent on the employee being at the Bureau facility. Interaction with co-workers, subordinates, superiors and customers can be performed electronically or by telephone.</a:t>
                      </a:r>
                    </a:p>
                    <a:p>
                      <a:endParaRPr lang="en-US" sz="1200" dirty="0">
                        <a:solidFill>
                          <a:schemeClr val="tx1"/>
                        </a:solidFill>
                      </a:endParaRPr>
                    </a:p>
                  </a:txBody>
                  <a:tcPr>
                    <a:solidFill>
                      <a:schemeClr val="accent1">
                        <a:tint val="40000"/>
                        <a:alpha val="74000"/>
                      </a:schemeClr>
                    </a:solidFill>
                  </a:tcPr>
                </a:tc>
                <a:extLst>
                  <a:ext uri="{0D108BD9-81ED-4DB2-BD59-A6C34878D82A}">
                    <a16:rowId xmlns:a16="http://schemas.microsoft.com/office/drawing/2014/main" val="1964220654"/>
                  </a:ext>
                </a:extLst>
              </a:tr>
            </a:tbl>
          </a:graphicData>
        </a:graphic>
      </p:graphicFrame>
      <p:sp>
        <p:nvSpPr>
          <p:cNvPr id="8" name="TextBox 7">
            <a:extLst>
              <a:ext uri="{FF2B5EF4-FFF2-40B4-BE49-F238E27FC236}">
                <a16:creationId xmlns:a16="http://schemas.microsoft.com/office/drawing/2014/main" id="{EACB547A-9D4B-4597-9D39-262E55B907F6}"/>
              </a:ext>
            </a:extLst>
          </p:cNvPr>
          <p:cNvSpPr txBox="1"/>
          <p:nvPr/>
        </p:nvSpPr>
        <p:spPr>
          <a:xfrm>
            <a:off x="10858014" y="6447934"/>
            <a:ext cx="986670" cy="338554"/>
          </a:xfrm>
          <a:prstGeom prst="rect">
            <a:avLst/>
          </a:prstGeom>
          <a:noFill/>
        </p:spPr>
        <p:txBody>
          <a:bodyPr wrap="square" rtlCol="0">
            <a:spAutoFit/>
          </a:bodyPr>
          <a:lstStyle/>
          <a:p>
            <a:r>
              <a:rPr lang="en-US" sz="1600" dirty="0"/>
              <a:t>Telework</a:t>
            </a:r>
          </a:p>
        </p:txBody>
      </p:sp>
    </p:spTree>
    <p:extLst>
      <p:ext uri="{BB962C8B-B14F-4D97-AF65-F5344CB8AC3E}">
        <p14:creationId xmlns:p14="http://schemas.microsoft.com/office/powerpoint/2010/main" val="2149428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FC4F8E82-CB18-482E-8A5E-54D046C3A800}"/>
              </a:ext>
            </a:extLst>
          </p:cNvPr>
          <p:cNvGraphicFramePr>
            <a:graphicFrameLocks noGrp="1"/>
          </p:cNvGraphicFramePr>
          <p:nvPr>
            <p:ph idx="1"/>
            <p:extLst>
              <p:ext uri="{D42A27DB-BD31-4B8C-83A1-F6EECF244321}">
                <p14:modId xmlns:p14="http://schemas.microsoft.com/office/powerpoint/2010/main" val="419381243"/>
              </p:ext>
            </p:extLst>
          </p:nvPr>
        </p:nvGraphicFramePr>
        <p:xfrm>
          <a:off x="347316" y="480767"/>
          <a:ext cx="11497368" cy="5995447"/>
        </p:xfrm>
        <a:graphic>
          <a:graphicData uri="http://schemas.openxmlformats.org/drawingml/2006/table">
            <a:tbl>
              <a:tblPr firstRow="1" bandRow="1">
                <a:tableStyleId>{5C22544A-7EE6-4342-B048-85BDC9FD1C3A}</a:tableStyleId>
              </a:tblPr>
              <a:tblGrid>
                <a:gridCol w="2155720">
                  <a:extLst>
                    <a:ext uri="{9D8B030D-6E8A-4147-A177-3AD203B41FA5}">
                      <a16:colId xmlns:a16="http://schemas.microsoft.com/office/drawing/2014/main" val="4045364625"/>
                    </a:ext>
                  </a:extLst>
                </a:gridCol>
                <a:gridCol w="3037351">
                  <a:extLst>
                    <a:ext uri="{9D8B030D-6E8A-4147-A177-3AD203B41FA5}">
                      <a16:colId xmlns:a16="http://schemas.microsoft.com/office/drawing/2014/main" val="1285769475"/>
                    </a:ext>
                  </a:extLst>
                </a:gridCol>
                <a:gridCol w="3102173">
                  <a:extLst>
                    <a:ext uri="{9D8B030D-6E8A-4147-A177-3AD203B41FA5}">
                      <a16:colId xmlns:a16="http://schemas.microsoft.com/office/drawing/2014/main" val="4141380206"/>
                    </a:ext>
                  </a:extLst>
                </a:gridCol>
                <a:gridCol w="3202124">
                  <a:extLst>
                    <a:ext uri="{9D8B030D-6E8A-4147-A177-3AD203B41FA5}">
                      <a16:colId xmlns:a16="http://schemas.microsoft.com/office/drawing/2014/main" val="2361306754"/>
                    </a:ext>
                  </a:extLst>
                </a:gridCol>
              </a:tblGrid>
              <a:tr h="785344">
                <a:tc>
                  <a:txBody>
                    <a:bodyPr/>
                    <a:lstStyle/>
                    <a:p>
                      <a:pPr algn="ctr"/>
                      <a:endParaRPr lang="en-US" sz="1800" b="1" dirty="0">
                        <a:solidFill>
                          <a:schemeClr val="tx1"/>
                        </a:solidFill>
                      </a:endParaRPr>
                    </a:p>
                  </a:txBody>
                  <a:tcPr anchor="ctr">
                    <a:solidFill>
                      <a:schemeClr val="accent1">
                        <a:lumMod val="40000"/>
                        <a:lumOff val="60000"/>
                      </a:schemeClr>
                    </a:solidFill>
                  </a:tcPr>
                </a:tc>
                <a:tc>
                  <a:txBody>
                    <a:bodyPr/>
                    <a:lstStyle/>
                    <a:p>
                      <a:pPr algn="ctr"/>
                      <a:r>
                        <a:rPr lang="en-US" sz="1800" dirty="0">
                          <a:solidFill>
                            <a:schemeClr val="tx1"/>
                          </a:solidFill>
                        </a:rPr>
                        <a:t>Management</a:t>
                      </a:r>
                    </a:p>
                  </a:txBody>
                  <a:tcPr anchor="ctr">
                    <a:solidFill>
                      <a:schemeClr val="accent1">
                        <a:lumMod val="40000"/>
                        <a:lumOff val="60000"/>
                      </a:schemeClr>
                    </a:solidFill>
                  </a:tcPr>
                </a:tc>
                <a:tc>
                  <a:txBody>
                    <a:bodyPr/>
                    <a:lstStyle/>
                    <a:p>
                      <a:pPr algn="ctr"/>
                      <a:r>
                        <a:rPr lang="en-US" sz="1800" dirty="0">
                          <a:solidFill>
                            <a:schemeClr val="tx1"/>
                          </a:solidFill>
                        </a:rPr>
                        <a:t>NTEU</a:t>
                      </a:r>
                    </a:p>
                  </a:txBody>
                  <a:tcPr anchor="ctr">
                    <a:solidFill>
                      <a:schemeClr val="accent1">
                        <a:lumMod val="40000"/>
                        <a:lumOff val="60000"/>
                      </a:schemeClr>
                    </a:solidFill>
                  </a:tcPr>
                </a:tc>
                <a:tc>
                  <a:txBody>
                    <a:bodyPr/>
                    <a:lstStyle/>
                    <a:p>
                      <a:pPr algn="ctr"/>
                      <a:r>
                        <a:rPr lang="en-US" sz="1800" dirty="0">
                          <a:solidFill>
                            <a:schemeClr val="tx1"/>
                          </a:solidFill>
                        </a:rPr>
                        <a:t>Tentative Agreement</a:t>
                      </a:r>
                    </a:p>
                  </a:txBody>
                  <a:tcPr anchor="ctr">
                    <a:solidFill>
                      <a:schemeClr val="accent1">
                        <a:lumMod val="40000"/>
                        <a:lumOff val="60000"/>
                      </a:schemeClr>
                    </a:solidFill>
                  </a:tcPr>
                </a:tc>
                <a:extLst>
                  <a:ext uri="{0D108BD9-81ED-4DB2-BD59-A6C34878D82A}">
                    <a16:rowId xmlns:a16="http://schemas.microsoft.com/office/drawing/2014/main" val="4250835222"/>
                  </a:ext>
                </a:extLst>
              </a:tr>
              <a:tr h="5210103">
                <a:tc>
                  <a:txBody>
                    <a:bodyPr/>
                    <a:lstStyle/>
                    <a:p>
                      <a:pPr algn="ctr"/>
                      <a:r>
                        <a:rPr lang="en-US" sz="1800" b="1" dirty="0">
                          <a:solidFill>
                            <a:schemeClr val="tx1"/>
                          </a:solidFill>
                        </a:rPr>
                        <a:t>Telework Eligibility (cont.)</a:t>
                      </a:r>
                    </a:p>
                  </a:txBody>
                  <a:tcPr>
                    <a:solidFill>
                      <a:srgbClr val="CFD5EA">
                        <a:alpha val="73725"/>
                      </a:srgbClr>
                    </a:solidFill>
                  </a:tcPr>
                </a:tc>
                <a:tc>
                  <a:txBody>
                    <a:bodyPr/>
                    <a:lstStyle/>
                    <a:p>
                      <a:pPr>
                        <a:spcAft>
                          <a:spcPts val="500"/>
                        </a:spcAft>
                      </a:pPr>
                      <a:r>
                        <a:rPr lang="en-US" sz="1200" dirty="0">
                          <a:solidFill>
                            <a:schemeClr val="tx1"/>
                          </a:solidFill>
                        </a:rPr>
                        <a:t>6. Employee can satisfy alternate worksite requirements related to, for example, safety and protection of records</a:t>
                      </a:r>
                    </a:p>
                    <a:p>
                      <a:pPr>
                        <a:spcAft>
                          <a:spcPts val="500"/>
                        </a:spcAft>
                      </a:pPr>
                      <a:r>
                        <a:rPr lang="en-US" sz="1200" dirty="0">
                          <a:solidFill>
                            <a:schemeClr val="tx1"/>
                          </a:solidFill>
                        </a:rPr>
                        <a:t>7. Employee’s telework schedule does not create an increase in workload for other employees</a:t>
                      </a:r>
                    </a:p>
                    <a:p>
                      <a:pPr>
                        <a:spcAft>
                          <a:spcPts val="500"/>
                        </a:spcAft>
                      </a:pPr>
                      <a:r>
                        <a:rPr lang="en-US" sz="1200" dirty="0">
                          <a:solidFill>
                            <a:schemeClr val="tx1"/>
                          </a:solidFill>
                        </a:rPr>
                        <a:t>8. Employee’s telework schedule would not result in the need to deny requests from similarly situated employees to also engage in reasonable telework</a:t>
                      </a:r>
                    </a:p>
                    <a:p>
                      <a:pPr>
                        <a:spcAft>
                          <a:spcPts val="500"/>
                        </a:spcAft>
                      </a:pPr>
                      <a:r>
                        <a:rPr lang="en-US" sz="1200" dirty="0">
                          <a:solidFill>
                            <a:schemeClr val="tx1"/>
                          </a:solidFill>
                        </a:rPr>
                        <a:t>9. Employee is performing, at a minimum, at the acceptable level on all assigned competencies and objectives. If the employee has been notified in writing of performance concerns that, if not corrected, would constitute the basis for a performance rating of less  than acceptable on any assigned critical element (e.g., competency or, performance objective or other similar measure) then the employee may not be suitable for telework.</a:t>
                      </a:r>
                    </a:p>
                    <a:p>
                      <a:endParaRPr lang="en-US" sz="1200" dirty="0">
                        <a:solidFill>
                          <a:schemeClr val="tx1"/>
                        </a:solidFill>
                      </a:endParaRPr>
                    </a:p>
                  </a:txBody>
                  <a:tcPr>
                    <a:solidFill>
                      <a:srgbClr val="CFD5EA">
                        <a:alpha val="73725"/>
                      </a:srgbClr>
                    </a:solidFill>
                  </a:tcPr>
                </a:tc>
                <a:tc>
                  <a:txBody>
                    <a:bodyPr/>
                    <a:lstStyle/>
                    <a:p>
                      <a:r>
                        <a:rPr lang="en-US" sz="1200" dirty="0">
                          <a:solidFill>
                            <a:schemeClr val="tx1"/>
                          </a:solidFill>
                        </a:rPr>
                        <a:t>N/A</a:t>
                      </a:r>
                    </a:p>
                  </a:txBody>
                  <a:tcPr>
                    <a:solidFill>
                      <a:srgbClr val="CFD5EA">
                        <a:alpha val="73725"/>
                      </a:srgbClr>
                    </a:solidFill>
                  </a:tcPr>
                </a:tc>
                <a:tc>
                  <a:txBody>
                    <a:bodyPr/>
                    <a:lstStyle/>
                    <a:p>
                      <a:pPr>
                        <a:spcAft>
                          <a:spcPts val="600"/>
                        </a:spcAft>
                      </a:pPr>
                      <a:r>
                        <a:rPr lang="en-US" sz="1200" b="1" dirty="0">
                          <a:solidFill>
                            <a:srgbClr val="0070C0"/>
                          </a:solidFill>
                        </a:rPr>
                        <a:t>Frequency of telework will be determined by the extent to which the employee’s position requires them to perform job duties in-person at a Bureau facility or other location.  Examples of such job duties or responsibilities include:</a:t>
                      </a:r>
                    </a:p>
                    <a:p>
                      <a:pPr marL="171450" indent="-171450">
                        <a:spcAft>
                          <a:spcPts val="600"/>
                        </a:spcAft>
                        <a:buFont typeface="Arial" panose="020B0604020202020204" pitchFamily="34" charset="0"/>
                        <a:buChar char="•"/>
                      </a:pPr>
                      <a:r>
                        <a:rPr lang="en-US" sz="1200" dirty="0">
                          <a:solidFill>
                            <a:schemeClr val="tx1"/>
                          </a:solidFill>
                        </a:rPr>
                        <a:t>Compliance with Privacy Act, security, or health/safety requirements that cannot be adequately addressed at an alternate worksite (e.g., access to material that is only available at a Bureau Facility, may not be removed from the Bureau Facility, and/or is not accessible by computer from the alternate worksite);</a:t>
                      </a:r>
                    </a:p>
                    <a:p>
                      <a:pPr marL="171450" indent="-171450">
                        <a:spcAft>
                          <a:spcPts val="600"/>
                        </a:spcAft>
                        <a:buFont typeface="Arial" panose="020B0604020202020204" pitchFamily="34" charset="0"/>
                        <a:buChar char="•"/>
                      </a:pPr>
                      <a:r>
                        <a:rPr lang="en-US" sz="1200" dirty="0">
                          <a:solidFill>
                            <a:schemeClr val="tx1"/>
                          </a:solidFill>
                        </a:rPr>
                        <a:t>Responsibility for security or building operations of CFPB Facilities;</a:t>
                      </a:r>
                    </a:p>
                    <a:p>
                      <a:pPr marL="171450" indent="-171450">
                        <a:spcAft>
                          <a:spcPts val="600"/>
                        </a:spcAft>
                        <a:buFont typeface="Arial" panose="020B0604020202020204" pitchFamily="34" charset="0"/>
                        <a:buChar char="•"/>
                      </a:pPr>
                      <a:r>
                        <a:rPr lang="en-US" sz="1200" dirty="0">
                          <a:solidFill>
                            <a:schemeClr val="tx1"/>
                          </a:solidFill>
                        </a:rPr>
                        <a:t>Facilities or equipment to perform the job that cannot be made available at the alternate worksite (e.g., hands-on contact with machinery, high-volume printing or photocopying);</a:t>
                      </a:r>
                    </a:p>
                    <a:p>
                      <a:pPr marL="171450" indent="-171450">
                        <a:spcAft>
                          <a:spcPts val="600"/>
                        </a:spcAft>
                        <a:buFont typeface="Arial" panose="020B0604020202020204" pitchFamily="34" charset="0"/>
                        <a:buChar char="•"/>
                      </a:pPr>
                      <a:r>
                        <a:rPr lang="en-US" sz="1200" dirty="0">
                          <a:solidFill>
                            <a:schemeClr val="tx1"/>
                          </a:solidFill>
                        </a:rPr>
                        <a:t>Face-to-face contact (with other employees, internal Bureau customers, external stakeholders, etc.).</a:t>
                      </a:r>
                    </a:p>
                    <a:p>
                      <a:endParaRPr lang="en-US" sz="1200" dirty="0">
                        <a:solidFill>
                          <a:schemeClr val="tx1"/>
                        </a:solidFill>
                      </a:endParaRPr>
                    </a:p>
                  </a:txBody>
                  <a:tcPr>
                    <a:solidFill>
                      <a:srgbClr val="CFD5EA">
                        <a:alpha val="73725"/>
                      </a:srgbClr>
                    </a:solidFill>
                  </a:tcPr>
                </a:tc>
                <a:extLst>
                  <a:ext uri="{0D108BD9-81ED-4DB2-BD59-A6C34878D82A}">
                    <a16:rowId xmlns:a16="http://schemas.microsoft.com/office/drawing/2014/main" val="1964220654"/>
                  </a:ext>
                </a:extLst>
              </a:tr>
            </a:tbl>
          </a:graphicData>
        </a:graphic>
      </p:graphicFrame>
      <p:sp>
        <p:nvSpPr>
          <p:cNvPr id="6" name="TextBox 5">
            <a:extLst>
              <a:ext uri="{FF2B5EF4-FFF2-40B4-BE49-F238E27FC236}">
                <a16:creationId xmlns:a16="http://schemas.microsoft.com/office/drawing/2014/main" id="{1DA6F573-FD39-43C6-9C5A-8C1477ED294D}"/>
              </a:ext>
            </a:extLst>
          </p:cNvPr>
          <p:cNvSpPr txBox="1"/>
          <p:nvPr/>
        </p:nvSpPr>
        <p:spPr>
          <a:xfrm>
            <a:off x="10858014" y="6476214"/>
            <a:ext cx="986670" cy="338554"/>
          </a:xfrm>
          <a:prstGeom prst="rect">
            <a:avLst/>
          </a:prstGeom>
          <a:noFill/>
        </p:spPr>
        <p:txBody>
          <a:bodyPr wrap="square" rtlCol="0">
            <a:spAutoFit/>
          </a:bodyPr>
          <a:lstStyle/>
          <a:p>
            <a:r>
              <a:rPr lang="en-US" sz="1600" dirty="0"/>
              <a:t>Telework</a:t>
            </a:r>
          </a:p>
        </p:txBody>
      </p:sp>
    </p:spTree>
    <p:extLst>
      <p:ext uri="{BB962C8B-B14F-4D97-AF65-F5344CB8AC3E}">
        <p14:creationId xmlns:p14="http://schemas.microsoft.com/office/powerpoint/2010/main" val="3294143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FC4F8E82-CB18-482E-8A5E-54D046C3A800}"/>
              </a:ext>
            </a:extLst>
          </p:cNvPr>
          <p:cNvGraphicFramePr>
            <a:graphicFrameLocks noGrp="1"/>
          </p:cNvGraphicFramePr>
          <p:nvPr>
            <p:ph idx="1"/>
            <p:extLst>
              <p:ext uri="{D42A27DB-BD31-4B8C-83A1-F6EECF244321}">
                <p14:modId xmlns:p14="http://schemas.microsoft.com/office/powerpoint/2010/main" val="838074594"/>
              </p:ext>
            </p:extLst>
          </p:nvPr>
        </p:nvGraphicFramePr>
        <p:xfrm>
          <a:off x="347316" y="316001"/>
          <a:ext cx="11497368" cy="6234679"/>
        </p:xfrm>
        <a:graphic>
          <a:graphicData uri="http://schemas.openxmlformats.org/drawingml/2006/table">
            <a:tbl>
              <a:tblPr firstRow="1" bandRow="1">
                <a:tableStyleId>{5C22544A-7EE6-4342-B048-85BDC9FD1C3A}</a:tableStyleId>
              </a:tblPr>
              <a:tblGrid>
                <a:gridCol w="1698300">
                  <a:extLst>
                    <a:ext uri="{9D8B030D-6E8A-4147-A177-3AD203B41FA5}">
                      <a16:colId xmlns:a16="http://schemas.microsoft.com/office/drawing/2014/main" val="4045364625"/>
                    </a:ext>
                  </a:extLst>
                </a:gridCol>
                <a:gridCol w="2243580">
                  <a:extLst>
                    <a:ext uri="{9D8B030D-6E8A-4147-A177-3AD203B41FA5}">
                      <a16:colId xmlns:a16="http://schemas.microsoft.com/office/drawing/2014/main" val="1285769475"/>
                    </a:ext>
                  </a:extLst>
                </a:gridCol>
                <a:gridCol w="3393649">
                  <a:extLst>
                    <a:ext uri="{9D8B030D-6E8A-4147-A177-3AD203B41FA5}">
                      <a16:colId xmlns:a16="http://schemas.microsoft.com/office/drawing/2014/main" val="4141380206"/>
                    </a:ext>
                  </a:extLst>
                </a:gridCol>
                <a:gridCol w="4161839">
                  <a:extLst>
                    <a:ext uri="{9D8B030D-6E8A-4147-A177-3AD203B41FA5}">
                      <a16:colId xmlns:a16="http://schemas.microsoft.com/office/drawing/2014/main" val="2361306754"/>
                    </a:ext>
                  </a:extLst>
                </a:gridCol>
              </a:tblGrid>
              <a:tr h="632375">
                <a:tc>
                  <a:txBody>
                    <a:bodyPr/>
                    <a:lstStyle/>
                    <a:p>
                      <a:pPr algn="ctr"/>
                      <a:endParaRPr lang="en-US" sz="1800" b="1" dirty="0">
                        <a:solidFill>
                          <a:schemeClr val="tx1"/>
                        </a:solidFill>
                      </a:endParaRPr>
                    </a:p>
                  </a:txBody>
                  <a:tcPr anchor="ctr">
                    <a:solidFill>
                      <a:schemeClr val="accent1">
                        <a:lumMod val="40000"/>
                        <a:lumOff val="60000"/>
                      </a:schemeClr>
                    </a:solidFill>
                  </a:tcPr>
                </a:tc>
                <a:tc>
                  <a:txBody>
                    <a:bodyPr/>
                    <a:lstStyle/>
                    <a:p>
                      <a:pPr algn="ctr"/>
                      <a:r>
                        <a:rPr lang="en-US" sz="1800" dirty="0">
                          <a:solidFill>
                            <a:schemeClr val="tx1"/>
                          </a:solidFill>
                        </a:rPr>
                        <a:t>Management</a:t>
                      </a:r>
                    </a:p>
                  </a:txBody>
                  <a:tcPr anchor="ctr">
                    <a:solidFill>
                      <a:schemeClr val="accent1">
                        <a:lumMod val="40000"/>
                        <a:lumOff val="60000"/>
                      </a:schemeClr>
                    </a:solidFill>
                  </a:tcPr>
                </a:tc>
                <a:tc>
                  <a:txBody>
                    <a:bodyPr/>
                    <a:lstStyle/>
                    <a:p>
                      <a:pPr algn="ctr"/>
                      <a:r>
                        <a:rPr lang="en-US" sz="1800" dirty="0">
                          <a:solidFill>
                            <a:schemeClr val="tx1"/>
                          </a:solidFill>
                        </a:rPr>
                        <a:t>NTEU</a:t>
                      </a:r>
                    </a:p>
                  </a:txBody>
                  <a:tcPr anchor="ctr">
                    <a:solidFill>
                      <a:schemeClr val="accent1">
                        <a:lumMod val="40000"/>
                        <a:lumOff val="60000"/>
                      </a:schemeClr>
                    </a:solidFill>
                  </a:tcPr>
                </a:tc>
                <a:tc>
                  <a:txBody>
                    <a:bodyPr/>
                    <a:lstStyle/>
                    <a:p>
                      <a:pPr algn="ctr"/>
                      <a:r>
                        <a:rPr lang="en-US" sz="1800" dirty="0">
                          <a:solidFill>
                            <a:schemeClr val="tx1"/>
                          </a:solidFill>
                        </a:rPr>
                        <a:t>Tentative Agreement</a:t>
                      </a:r>
                    </a:p>
                  </a:txBody>
                  <a:tcPr anchor="ctr">
                    <a:solidFill>
                      <a:schemeClr val="accent1">
                        <a:lumMod val="40000"/>
                        <a:lumOff val="60000"/>
                      </a:schemeClr>
                    </a:solidFill>
                  </a:tcPr>
                </a:tc>
                <a:extLst>
                  <a:ext uri="{0D108BD9-81ED-4DB2-BD59-A6C34878D82A}">
                    <a16:rowId xmlns:a16="http://schemas.microsoft.com/office/drawing/2014/main" val="4250835222"/>
                  </a:ext>
                </a:extLst>
              </a:tr>
              <a:tr h="2569544">
                <a:tc>
                  <a:txBody>
                    <a:bodyPr/>
                    <a:lstStyle/>
                    <a:p>
                      <a:pPr algn="ctr"/>
                      <a:r>
                        <a:rPr lang="en-US" sz="1800" b="1" dirty="0">
                          <a:solidFill>
                            <a:schemeClr val="tx1"/>
                          </a:solidFill>
                        </a:rPr>
                        <a:t>Requirements for Situational Telework</a:t>
                      </a:r>
                    </a:p>
                  </a:txBody>
                  <a:tcPr>
                    <a:solidFill>
                      <a:schemeClr val="accent1">
                        <a:tint val="40000"/>
                        <a:alpha val="74000"/>
                      </a:schemeClr>
                    </a:solidFill>
                  </a:tcPr>
                </a:tc>
                <a:tc>
                  <a:txBody>
                    <a:bodyPr/>
                    <a:lstStyle/>
                    <a:p>
                      <a:pPr marL="171450" indent="-171450">
                        <a:spcAft>
                          <a:spcPts val="600"/>
                        </a:spcAft>
                        <a:buFont typeface="Arial" panose="020B0604020202020204" pitchFamily="34" charset="0"/>
                        <a:buChar char="•"/>
                      </a:pPr>
                      <a:r>
                        <a:rPr lang="en-US" sz="1200" dirty="0">
                          <a:solidFill>
                            <a:schemeClr val="tx1"/>
                          </a:solidFill>
                        </a:rPr>
                        <a:t>Employee must request advance approval each time, except when unscheduled telework authorized</a:t>
                      </a:r>
                    </a:p>
                    <a:p>
                      <a:pPr marL="171450" indent="-171450">
                        <a:spcAft>
                          <a:spcPts val="600"/>
                        </a:spcAft>
                        <a:buFont typeface="Arial" panose="020B0604020202020204" pitchFamily="34" charset="0"/>
                        <a:buChar char="•"/>
                      </a:pPr>
                      <a:r>
                        <a:rPr lang="en-US" sz="1200" dirty="0">
                          <a:solidFill>
                            <a:schemeClr val="tx1"/>
                          </a:solidFill>
                        </a:rPr>
                        <a:t>Max 29 consecutive days</a:t>
                      </a:r>
                    </a:p>
                    <a:p>
                      <a:pPr marL="171450" indent="-171450">
                        <a:spcAft>
                          <a:spcPts val="600"/>
                        </a:spcAft>
                        <a:buFont typeface="Arial" panose="020B0604020202020204" pitchFamily="34" charset="0"/>
                        <a:buChar char="•"/>
                      </a:pPr>
                      <a:r>
                        <a:rPr lang="en-US" sz="1200" dirty="0">
                          <a:solidFill>
                            <a:schemeClr val="tx1"/>
                          </a:solidFill>
                        </a:rPr>
                        <a:t>If for a medical situation (personal or family member), supervisor can ask employee to submit medical documentation from a physician to </a:t>
                      </a:r>
                      <a:r>
                        <a:rPr lang="en-US" sz="1200" dirty="0" err="1">
                          <a:solidFill>
                            <a:schemeClr val="tx1"/>
                          </a:solidFill>
                        </a:rPr>
                        <a:t>WorkLife</a:t>
                      </a:r>
                      <a:r>
                        <a:rPr lang="en-US" sz="1200" dirty="0">
                          <a:solidFill>
                            <a:schemeClr val="tx1"/>
                          </a:solidFill>
                        </a:rPr>
                        <a:t> team</a:t>
                      </a:r>
                    </a:p>
                  </a:txBody>
                  <a:tcPr>
                    <a:solidFill>
                      <a:schemeClr val="accent1">
                        <a:tint val="40000"/>
                        <a:alpha val="74000"/>
                      </a:schemeClr>
                    </a:solidFill>
                  </a:tcPr>
                </a:tc>
                <a:tc>
                  <a:txBody>
                    <a:bodyPr/>
                    <a:lstStyle/>
                    <a:p>
                      <a:pPr marL="171450" indent="-171450">
                        <a:spcAft>
                          <a:spcPts val="600"/>
                        </a:spcAft>
                        <a:buFont typeface="Arial" panose="020B0604020202020204" pitchFamily="34" charset="0"/>
                        <a:buChar char="•"/>
                      </a:pPr>
                      <a:r>
                        <a:rPr lang="en-US" sz="1200" dirty="0">
                          <a:solidFill>
                            <a:schemeClr val="tx1"/>
                          </a:solidFill>
                        </a:rPr>
                        <a:t>Employee must request advance approval each time, except when unscheduled telework authorized</a:t>
                      </a:r>
                    </a:p>
                    <a:p>
                      <a:pPr marL="171450" indent="-171450">
                        <a:spcAft>
                          <a:spcPts val="600"/>
                        </a:spcAft>
                        <a:buFont typeface="Arial" panose="020B0604020202020204" pitchFamily="34" charset="0"/>
                        <a:buChar char="•"/>
                      </a:pPr>
                      <a:r>
                        <a:rPr lang="en-US" sz="1200" dirty="0">
                          <a:solidFill>
                            <a:schemeClr val="tx1"/>
                          </a:solidFill>
                        </a:rPr>
                        <a:t>Max 30 consecutive days</a:t>
                      </a:r>
                    </a:p>
                    <a:p>
                      <a:pPr marL="171450" indent="-171450">
                        <a:spcAft>
                          <a:spcPts val="600"/>
                        </a:spcAft>
                        <a:buFont typeface="Arial" panose="020B0604020202020204" pitchFamily="34" charset="0"/>
                        <a:buChar char="•"/>
                      </a:pPr>
                      <a:r>
                        <a:rPr lang="en-US" sz="1200" dirty="0">
                          <a:solidFill>
                            <a:schemeClr val="tx1"/>
                          </a:solidFill>
                        </a:rPr>
                        <a:t>If for a personal medical situation exceeding 1 week, supervisor can ask employee to submit documentation from an appropriate healthcare professional OR the employee can submit a sign attestation</a:t>
                      </a:r>
                    </a:p>
                    <a:p>
                      <a:pPr marL="171450" indent="-171450">
                        <a:spcAft>
                          <a:spcPts val="600"/>
                        </a:spcAft>
                        <a:buFont typeface="Arial" panose="020B0604020202020204" pitchFamily="34" charset="0"/>
                        <a:buChar char="•"/>
                      </a:pPr>
                      <a:r>
                        <a:rPr lang="en-US" sz="1200" dirty="0">
                          <a:solidFill>
                            <a:schemeClr val="tx1"/>
                          </a:solidFill>
                        </a:rPr>
                        <a:t>If for a family member’s medical situation, it will be treated as a request for personal reasons &amp; no documentation required.</a:t>
                      </a:r>
                    </a:p>
                  </a:txBody>
                  <a:tcPr>
                    <a:solidFill>
                      <a:schemeClr val="accent1">
                        <a:tint val="40000"/>
                        <a:alpha val="74000"/>
                      </a:schemeClr>
                    </a:solidFill>
                  </a:tcPr>
                </a:tc>
                <a:tc>
                  <a:txBody>
                    <a:bodyPr/>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b="0" dirty="0">
                          <a:solidFill>
                            <a:schemeClr val="tx1"/>
                          </a:solidFill>
                        </a:rPr>
                        <a:t>Employee must request advance approval each time, </a:t>
                      </a:r>
                      <a:r>
                        <a:rPr lang="en-US" sz="1200" b="1" dirty="0">
                          <a:solidFill>
                            <a:srgbClr val="0070C0"/>
                          </a:solidFill>
                        </a:rPr>
                        <a:t>except when unscheduled telework authorized or exigent circumstances make an advance request impossible. </a:t>
                      </a:r>
                    </a:p>
                    <a:p>
                      <a:pPr marL="171450" indent="-171450">
                        <a:spcAft>
                          <a:spcPts val="600"/>
                        </a:spcAft>
                        <a:buFont typeface="Arial" panose="020B0604020202020204" pitchFamily="34" charset="0"/>
                        <a:buChar char="•"/>
                      </a:pPr>
                      <a:r>
                        <a:rPr lang="en-US" sz="1200" b="0" dirty="0">
                          <a:solidFill>
                            <a:schemeClr val="tx1"/>
                          </a:solidFill>
                        </a:rPr>
                        <a:t>Max 30 consecutive days</a:t>
                      </a:r>
                    </a:p>
                    <a:p>
                      <a:pPr marL="171450" indent="-171450">
                        <a:spcAft>
                          <a:spcPts val="600"/>
                        </a:spcAft>
                        <a:buFont typeface="Arial" panose="020B0604020202020204" pitchFamily="34" charset="0"/>
                        <a:buChar char="•"/>
                      </a:pPr>
                      <a:r>
                        <a:rPr lang="en-US" sz="1200" b="1" dirty="0">
                          <a:solidFill>
                            <a:srgbClr val="0070C0"/>
                          </a:solidFill>
                        </a:rPr>
                        <a:t>No special requirements for medical situations if the request is for 30 days or less</a:t>
                      </a:r>
                    </a:p>
                    <a:p>
                      <a:pPr marL="171450" indent="-171450">
                        <a:spcAft>
                          <a:spcPts val="600"/>
                        </a:spcAft>
                        <a:buFont typeface="Arial" panose="020B0604020202020204" pitchFamily="34" charset="0"/>
                        <a:buChar char="•"/>
                      </a:pPr>
                      <a:endParaRPr lang="en-US" sz="1200" dirty="0">
                        <a:solidFill>
                          <a:schemeClr val="tx1"/>
                        </a:solidFill>
                      </a:endParaRPr>
                    </a:p>
                  </a:txBody>
                  <a:tcPr>
                    <a:solidFill>
                      <a:schemeClr val="accent1">
                        <a:tint val="40000"/>
                        <a:alpha val="74000"/>
                      </a:schemeClr>
                    </a:solidFill>
                  </a:tcPr>
                </a:tc>
                <a:extLst>
                  <a:ext uri="{0D108BD9-81ED-4DB2-BD59-A6C34878D82A}">
                    <a16:rowId xmlns:a16="http://schemas.microsoft.com/office/drawing/2014/main" val="1964220654"/>
                  </a:ext>
                </a:extLst>
              </a:tr>
              <a:tr h="2736740">
                <a:tc>
                  <a:txBody>
                    <a:bodyPr/>
                    <a:lstStyle/>
                    <a:p>
                      <a:pPr algn="ctr"/>
                      <a:r>
                        <a:rPr lang="en-US" sz="1800" b="1" dirty="0">
                          <a:solidFill>
                            <a:schemeClr val="tx1"/>
                          </a:solidFill>
                        </a:rPr>
                        <a:t>Requirements for Extended Situational Telework</a:t>
                      </a:r>
                    </a:p>
                  </a:txBody>
                  <a:tcPr/>
                </a:tc>
                <a:tc>
                  <a:txBody>
                    <a:bodyPr/>
                    <a:lstStyle/>
                    <a:p>
                      <a:pPr marL="171450" indent="-171450">
                        <a:spcAft>
                          <a:spcPts val="600"/>
                        </a:spcAft>
                        <a:buFont typeface="Arial" panose="020B0604020202020204" pitchFamily="34" charset="0"/>
                        <a:buChar char="•"/>
                      </a:pPr>
                      <a:r>
                        <a:rPr lang="en-US" sz="1200" dirty="0">
                          <a:solidFill>
                            <a:schemeClr val="tx1"/>
                          </a:solidFill>
                        </a:rPr>
                        <a:t>May be requested for a personal reason or a medical situation</a:t>
                      </a:r>
                    </a:p>
                    <a:p>
                      <a:pPr marL="171450" indent="-171450">
                        <a:spcAft>
                          <a:spcPts val="600"/>
                        </a:spcAft>
                        <a:buFont typeface="Arial" panose="020B0604020202020204" pitchFamily="34" charset="0"/>
                        <a:buChar char="•"/>
                      </a:pPr>
                      <a:r>
                        <a:rPr lang="en-US" sz="1200" dirty="0">
                          <a:solidFill>
                            <a:schemeClr val="tx1"/>
                          </a:solidFill>
                        </a:rPr>
                        <a:t>30 days – 6 months duration</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dirty="0">
                          <a:solidFill>
                            <a:schemeClr val="tx1"/>
                          </a:solidFill>
                        </a:rPr>
                        <a:t>If for a medical reason (personal or family member), employee must submit medical documentation from a physician to </a:t>
                      </a:r>
                      <a:r>
                        <a:rPr lang="en-US" sz="1200" dirty="0" err="1">
                          <a:solidFill>
                            <a:schemeClr val="tx1"/>
                          </a:solidFill>
                        </a:rPr>
                        <a:t>WorkLife</a:t>
                      </a:r>
                      <a:r>
                        <a:rPr lang="en-US" sz="1200" dirty="0">
                          <a:solidFill>
                            <a:schemeClr val="tx1"/>
                          </a:solidFill>
                        </a:rPr>
                        <a:t> team</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dirty="0">
                          <a:solidFill>
                            <a:schemeClr val="tx1"/>
                          </a:solidFill>
                        </a:rPr>
                        <a:t>Requests for a personal reason will be evaluated by OHC on a case-by-case basis.</a:t>
                      </a:r>
                    </a:p>
                  </a:txBody>
                  <a:tcPr/>
                </a:tc>
                <a:tc>
                  <a:txBody>
                    <a:bodyPr/>
                    <a:lstStyle/>
                    <a:p>
                      <a:pPr marL="171450" indent="-171450">
                        <a:spcAft>
                          <a:spcPts val="600"/>
                        </a:spcAft>
                        <a:buFont typeface="Arial" panose="020B0604020202020204" pitchFamily="34" charset="0"/>
                        <a:buChar char="•"/>
                      </a:pPr>
                      <a:r>
                        <a:rPr lang="en-US" sz="1200" dirty="0">
                          <a:solidFill>
                            <a:schemeClr val="tx1"/>
                          </a:solidFill>
                        </a:rPr>
                        <a:t>May be requested for a personal reason or a medical situation</a:t>
                      </a:r>
                    </a:p>
                    <a:p>
                      <a:pPr marL="171450" indent="-171450">
                        <a:spcAft>
                          <a:spcPts val="600"/>
                        </a:spcAft>
                        <a:buFont typeface="Arial" panose="020B0604020202020204" pitchFamily="34" charset="0"/>
                        <a:buChar char="•"/>
                      </a:pPr>
                      <a:r>
                        <a:rPr lang="en-US" sz="1200" dirty="0">
                          <a:solidFill>
                            <a:schemeClr val="tx1"/>
                          </a:solidFill>
                        </a:rPr>
                        <a:t>31 days – 6 months duration</a:t>
                      </a:r>
                    </a:p>
                    <a:p>
                      <a:pPr marL="171450" indent="-171450">
                        <a:spcAft>
                          <a:spcPts val="600"/>
                        </a:spcAft>
                        <a:buFont typeface="Arial" panose="020B0604020202020204" pitchFamily="34" charset="0"/>
                        <a:buChar char="•"/>
                      </a:pPr>
                      <a:r>
                        <a:rPr lang="en-US" sz="1200" dirty="0">
                          <a:solidFill>
                            <a:schemeClr val="tx1"/>
                          </a:solidFill>
                        </a:rPr>
                        <a:t>If for a personal medical situation, employee must submit documentation from an appropriate healthcare professional verifying the existence of a medical reason.</a:t>
                      </a:r>
                    </a:p>
                    <a:p>
                      <a:pPr marL="171450" indent="-171450">
                        <a:spcAft>
                          <a:spcPts val="600"/>
                        </a:spcAft>
                        <a:buFont typeface="Arial" panose="020B0604020202020204" pitchFamily="34" charset="0"/>
                        <a:buChar char="•"/>
                      </a:pPr>
                      <a:r>
                        <a:rPr lang="en-US" sz="1200" dirty="0">
                          <a:solidFill>
                            <a:schemeClr val="tx1"/>
                          </a:solidFill>
                        </a:rPr>
                        <a:t>If for a family member’s medical situation, employee may be required to sign a certification attesting to the need to telework due to a family member’s medical situation</a:t>
                      </a:r>
                    </a:p>
                    <a:p>
                      <a:pPr marL="171450" indent="-171450">
                        <a:spcAft>
                          <a:spcPts val="600"/>
                        </a:spcAft>
                        <a:buFont typeface="Arial" panose="020B0604020202020204" pitchFamily="34" charset="0"/>
                        <a:buChar char="•"/>
                      </a:pPr>
                      <a:r>
                        <a:rPr lang="en-US" sz="1200" dirty="0">
                          <a:solidFill>
                            <a:schemeClr val="tx1"/>
                          </a:solidFill>
                        </a:rPr>
                        <a:t>Requests for a personal reason will be evaluated by OHC on a case-by-case basis</a:t>
                      </a:r>
                    </a:p>
                  </a:txBody>
                  <a:tcPr/>
                </a:tc>
                <a:tc>
                  <a:txBody>
                    <a:bodyPr/>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dirty="0">
                          <a:solidFill>
                            <a:schemeClr val="tx1"/>
                          </a:solidFill>
                        </a:rPr>
                        <a:t>May be requested for a personal reason or a medical situation</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dirty="0">
                          <a:solidFill>
                            <a:schemeClr val="tx1"/>
                          </a:solidFill>
                        </a:rPr>
                        <a:t>31 days – 6 months duration</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dirty="0">
                          <a:solidFill>
                            <a:schemeClr val="tx1"/>
                          </a:solidFill>
                        </a:rPr>
                        <a:t>If for a medical reason (personal or family) </a:t>
                      </a:r>
                      <a:r>
                        <a:rPr lang="en-US" sz="1200" b="1" dirty="0">
                          <a:solidFill>
                            <a:srgbClr val="0070C0"/>
                          </a:solidFill>
                        </a:rPr>
                        <a:t>must submit documentation from a health care or rehabilitation professional** </a:t>
                      </a:r>
                      <a:r>
                        <a:rPr lang="en-US" sz="1200" dirty="0">
                          <a:solidFill>
                            <a:schemeClr val="tx1"/>
                          </a:solidFill>
                        </a:rPr>
                        <a:t>supporting the request.</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dirty="0">
                          <a:solidFill>
                            <a:schemeClr val="tx1"/>
                          </a:solidFill>
                        </a:rPr>
                        <a:t>Personal: documentation must include recommendation that the employee perform telework and the dates needed</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dirty="0">
                          <a:solidFill>
                            <a:schemeClr val="tx1"/>
                          </a:solidFill>
                        </a:rPr>
                        <a:t>Family: documentation must say the family member will require care. Does not need to disclose the medical condition.</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dirty="0">
                          <a:solidFill>
                            <a:schemeClr val="tx1"/>
                          </a:solidFill>
                        </a:rPr>
                        <a:t>Requests for a personal reason will be evaluated by OHC on a case-by-case basis</a:t>
                      </a:r>
                    </a:p>
                  </a:txBody>
                  <a:tcPr/>
                </a:tc>
                <a:extLst>
                  <a:ext uri="{0D108BD9-81ED-4DB2-BD59-A6C34878D82A}">
                    <a16:rowId xmlns:a16="http://schemas.microsoft.com/office/drawing/2014/main" val="3916117077"/>
                  </a:ext>
                </a:extLst>
              </a:tr>
            </a:tbl>
          </a:graphicData>
        </a:graphic>
      </p:graphicFrame>
      <p:sp>
        <p:nvSpPr>
          <p:cNvPr id="6" name="TextBox 5">
            <a:extLst>
              <a:ext uri="{FF2B5EF4-FFF2-40B4-BE49-F238E27FC236}">
                <a16:creationId xmlns:a16="http://schemas.microsoft.com/office/drawing/2014/main" id="{90E5E33C-E5C0-4B3C-ABB7-7C095DF54BA4}"/>
              </a:ext>
            </a:extLst>
          </p:cNvPr>
          <p:cNvSpPr txBox="1"/>
          <p:nvPr/>
        </p:nvSpPr>
        <p:spPr>
          <a:xfrm>
            <a:off x="10858014" y="6526202"/>
            <a:ext cx="986670" cy="338554"/>
          </a:xfrm>
          <a:prstGeom prst="rect">
            <a:avLst/>
          </a:prstGeom>
          <a:noFill/>
        </p:spPr>
        <p:txBody>
          <a:bodyPr wrap="square" rtlCol="0">
            <a:spAutoFit/>
          </a:bodyPr>
          <a:lstStyle/>
          <a:p>
            <a:r>
              <a:rPr lang="en-US" sz="1600" dirty="0"/>
              <a:t>Telework</a:t>
            </a:r>
          </a:p>
        </p:txBody>
      </p:sp>
    </p:spTree>
    <p:extLst>
      <p:ext uri="{BB962C8B-B14F-4D97-AF65-F5344CB8AC3E}">
        <p14:creationId xmlns:p14="http://schemas.microsoft.com/office/powerpoint/2010/main" val="42643760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549</TotalTime>
  <Words>6990</Words>
  <Application>Microsoft Office PowerPoint</Application>
  <PresentationFormat>Widescreen</PresentationFormat>
  <Paragraphs>523</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Arial Black</vt:lpstr>
      <vt:lpstr>Calibri</vt:lpstr>
      <vt:lpstr>Calibri Light</vt:lpstr>
      <vt:lpstr>Office Theme</vt:lpstr>
      <vt:lpstr>Tentative Agreement Overview</vt:lpstr>
      <vt:lpstr>Work Types &amp; Locations</vt:lpstr>
      <vt:lpstr>PowerPoint Presentation</vt:lpstr>
      <vt:lpstr>PowerPoint Presentation</vt:lpstr>
      <vt:lpstr>Telework</vt:lpstr>
      <vt:lpstr>PowerPoint Presentation</vt:lpstr>
      <vt:lpstr>PowerPoint Presentation</vt:lpstr>
      <vt:lpstr>PowerPoint Presentation</vt:lpstr>
      <vt:lpstr>PowerPoint Presentation</vt:lpstr>
      <vt:lpstr>PowerPoint Presentation</vt:lpstr>
      <vt:lpstr>In-Person Requirements &amp;  Closures</vt:lpstr>
      <vt:lpstr>PowerPoint Presentation</vt:lpstr>
      <vt:lpstr>Work Schedules</vt:lpstr>
      <vt:lpstr>PowerPoint Presentation</vt:lpstr>
      <vt:lpstr>PowerPoint Presentation</vt:lpstr>
      <vt:lpstr>Equipment &amp; Stipends</vt:lpstr>
      <vt:lpstr>PowerPoint Presentation</vt:lpstr>
      <vt:lpstr>Office Space</vt:lpstr>
      <vt:lpstr>PowerPoint Presentation</vt:lpstr>
      <vt:lpstr>PowerPoint Presentation</vt:lpstr>
      <vt:lpstr>Parking &amp; Amenities</vt:lpstr>
      <vt:lpstr>PowerPoint Presentation</vt:lpstr>
      <vt:lpstr>Employee Initiated Change in Duty Station</vt:lpstr>
      <vt:lpstr>Employees NOT in a Remote-Eligible Position</vt:lpstr>
      <vt:lpstr> Employees in a Remote-Eligible Position  Who Are NOT Frequent Travelers</vt:lpstr>
      <vt:lpstr>Employees in a Remote-Eligible Position  Who ARE Frequent Travelers</vt:lpstr>
      <vt:lpstr>Examiner Requests for Change in  Region and/or Duty Station Location</vt:lpstr>
      <vt:lpstr>Other Provisions</vt:lpstr>
      <vt:lpstr>PowerPoint Presentation</vt:lpstr>
      <vt:lpstr>Implementation Timeline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Tentative Agreement Overview</dc:title>
  <dc:creator>Rebecca Coleman</dc:creator>
  <cp:lastModifiedBy>Rebecca Coleman</cp:lastModifiedBy>
  <cp:revision>5</cp:revision>
  <dcterms:created xsi:type="dcterms:W3CDTF">2022-07-27T20:50:49Z</dcterms:created>
  <dcterms:modified xsi:type="dcterms:W3CDTF">2022-07-29T19:43:26Z</dcterms:modified>
</cp:coreProperties>
</file>